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8"/>
  </p:notesMasterIdLst>
  <p:sldIdLst>
    <p:sldId id="266" r:id="rId2"/>
    <p:sldId id="288" r:id="rId3"/>
    <p:sldId id="259" r:id="rId4"/>
    <p:sldId id="269" r:id="rId5"/>
    <p:sldId id="272" r:id="rId6"/>
    <p:sldId id="268" r:id="rId7"/>
    <p:sldId id="276" r:id="rId8"/>
    <p:sldId id="274" r:id="rId9"/>
    <p:sldId id="277" r:id="rId10"/>
    <p:sldId id="278" r:id="rId11"/>
    <p:sldId id="279" r:id="rId12"/>
    <p:sldId id="280" r:id="rId13"/>
    <p:sldId id="281" r:id="rId14"/>
    <p:sldId id="282" r:id="rId15"/>
    <p:sldId id="286" r:id="rId16"/>
    <p:sldId id="289" r:id="rId17"/>
    <p:sldId id="297" r:id="rId18"/>
    <p:sldId id="299" r:id="rId19"/>
    <p:sldId id="290" r:id="rId20"/>
    <p:sldId id="293" r:id="rId21"/>
    <p:sldId id="310" r:id="rId22"/>
    <p:sldId id="301" r:id="rId23"/>
    <p:sldId id="304" r:id="rId24"/>
    <p:sldId id="309" r:id="rId25"/>
    <p:sldId id="308" r:id="rId26"/>
    <p:sldId id="307" r:id="rId27"/>
    <p:sldId id="296" r:id="rId28"/>
    <p:sldId id="294" r:id="rId29"/>
    <p:sldId id="302" r:id="rId30"/>
    <p:sldId id="303" r:id="rId31"/>
    <p:sldId id="311" r:id="rId32"/>
    <p:sldId id="312" r:id="rId33"/>
    <p:sldId id="283" r:id="rId34"/>
    <p:sldId id="313" r:id="rId35"/>
    <p:sldId id="314" r:id="rId36"/>
    <p:sldId id="315" r:id="rId37"/>
    <p:sldId id="317" r:id="rId38"/>
    <p:sldId id="322" r:id="rId39"/>
    <p:sldId id="316" r:id="rId40"/>
    <p:sldId id="327" r:id="rId41"/>
    <p:sldId id="325" r:id="rId42"/>
    <p:sldId id="321" r:id="rId43"/>
    <p:sldId id="319" r:id="rId44"/>
    <p:sldId id="323" r:id="rId45"/>
    <p:sldId id="326" r:id="rId46"/>
    <p:sldId id="273" r:id="rId47"/>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AC2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660B408-B3CF-4A94-85FC-2B1E0A45F4A2}" styleName="Dunkle Formatvorlage 2 - Akzent 1/Akz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5202B0CA-FC54-4496-8BCA-5EF66A818D29}" styleName="Dunkle Formatvorlag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46F890A9-2807-4EBB-B81D-B2AA78EC7F39}" styleName="Dunkle Formatvorlage 2 - Akzent 5/Akz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368" autoAdjust="0"/>
    <p:restoredTop sz="86588" autoAdjust="0"/>
  </p:normalViewPr>
  <p:slideViewPr>
    <p:cSldViewPr snapToGrid="0">
      <p:cViewPr varScale="1">
        <p:scale>
          <a:sx n="99" d="100"/>
          <a:sy n="99" d="100"/>
        </p:scale>
        <p:origin x="1068"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microsoft.com/office/2016/11/relationships/changesInfo" Target="changesInfos/changesInfo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omenic Wolf" userId="0fb9d1c5710080d3" providerId="LiveId" clId="{AAE2534F-7AF1-479D-9394-05589F4CF99C}"/>
    <pc:docChg chg="modSld">
      <pc:chgData name="Domenic Wolf" userId="0fb9d1c5710080d3" providerId="LiveId" clId="{AAE2534F-7AF1-479D-9394-05589F4CF99C}" dt="2023-01-12T19:35:38.628" v="0" actId="6549"/>
      <pc:docMkLst>
        <pc:docMk/>
      </pc:docMkLst>
      <pc:sldChg chg="modNotesTx">
        <pc:chgData name="Domenic Wolf" userId="0fb9d1c5710080d3" providerId="LiveId" clId="{AAE2534F-7AF1-479D-9394-05589F4CF99C}" dt="2023-01-12T19:35:38.628" v="0" actId="6549"/>
        <pc:sldMkLst>
          <pc:docMk/>
          <pc:sldMk cId="1873328445" sldId="312"/>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99217A0-3646-4827-9BCB-7AC2DE1F8842}" type="doc">
      <dgm:prSet loTypeId="urn:microsoft.com/office/officeart/2005/8/layout/process1" loCatId="process" qsTypeId="urn:microsoft.com/office/officeart/2005/8/quickstyle/simple1" qsCatId="simple" csTypeId="urn:microsoft.com/office/officeart/2005/8/colors/accent1_1" csCatId="accent1" phldr="1"/>
      <dgm:spPr/>
      <dgm:t>
        <a:bodyPr/>
        <a:lstStyle/>
        <a:p>
          <a:endParaRPr lang="de-DE"/>
        </a:p>
      </dgm:t>
    </dgm:pt>
    <dgm:pt modelId="{C9A06ACF-8CF5-4689-ACE5-5C3728E6CA9B}">
      <dgm:prSet/>
      <dgm:spPr/>
      <dgm:t>
        <a:bodyPr/>
        <a:lstStyle/>
        <a:p>
          <a:r>
            <a:rPr lang="de-DE" dirty="0"/>
            <a:t>Wegfindungsalgorithmus </a:t>
          </a:r>
        </a:p>
      </dgm:t>
    </dgm:pt>
    <dgm:pt modelId="{BD659FBF-C071-4054-AC6A-AECD560698A7}" type="parTrans" cxnId="{8C0F0BD7-7C5D-4D24-9788-4D4C27C9AC4C}">
      <dgm:prSet/>
      <dgm:spPr/>
      <dgm:t>
        <a:bodyPr/>
        <a:lstStyle/>
        <a:p>
          <a:endParaRPr lang="de-DE"/>
        </a:p>
      </dgm:t>
    </dgm:pt>
    <dgm:pt modelId="{24AE21C1-D062-4A1C-BB27-1CA07F6461E8}" type="sibTrans" cxnId="{8C0F0BD7-7C5D-4D24-9788-4D4C27C9AC4C}">
      <dgm:prSet/>
      <dgm:spPr/>
      <dgm:t>
        <a:bodyPr/>
        <a:lstStyle/>
        <a:p>
          <a:endParaRPr lang="de-DE"/>
        </a:p>
      </dgm:t>
    </dgm:pt>
    <dgm:pt modelId="{B14A9CAF-A99E-41D9-95D3-91DBF19DF504}">
      <dgm:prSet/>
      <dgm:spPr/>
      <dgm:t>
        <a:bodyPr/>
        <a:lstStyle/>
        <a:p>
          <a:r>
            <a:rPr lang="de-DE"/>
            <a:t>3D Modelle</a:t>
          </a:r>
        </a:p>
      </dgm:t>
    </dgm:pt>
    <dgm:pt modelId="{118CB087-0FDF-41D8-8B11-38EAE1045823}" type="parTrans" cxnId="{8C0685C9-E3CA-4205-BD0A-DCE2967EFE75}">
      <dgm:prSet/>
      <dgm:spPr/>
      <dgm:t>
        <a:bodyPr/>
        <a:lstStyle/>
        <a:p>
          <a:endParaRPr lang="de-DE"/>
        </a:p>
      </dgm:t>
    </dgm:pt>
    <dgm:pt modelId="{59EA1AD2-8F53-42DC-A468-430FF82C22D2}" type="sibTrans" cxnId="{8C0685C9-E3CA-4205-BD0A-DCE2967EFE75}">
      <dgm:prSet/>
      <dgm:spPr/>
      <dgm:t>
        <a:bodyPr/>
        <a:lstStyle/>
        <a:p>
          <a:endParaRPr lang="de-DE"/>
        </a:p>
      </dgm:t>
    </dgm:pt>
    <dgm:pt modelId="{B17C71A7-B431-40D0-AE2E-8849D86698EA}">
      <dgm:prSet/>
      <dgm:spPr/>
      <dgm:t>
        <a:bodyPr/>
        <a:lstStyle/>
        <a:p>
          <a:r>
            <a:rPr lang="de-DE" dirty="0" err="1"/>
            <a:t>React</a:t>
          </a:r>
          <a:r>
            <a:rPr lang="de-DE" dirty="0"/>
            <a:t>: anklicken von 3D Objekten, Liniengenerierung</a:t>
          </a:r>
        </a:p>
      </dgm:t>
    </dgm:pt>
    <dgm:pt modelId="{85D690A9-6EDF-4A38-ADEC-47EEB8FA395B}" type="parTrans" cxnId="{6A516503-C572-460D-9232-D5E9714DC8B6}">
      <dgm:prSet/>
      <dgm:spPr/>
      <dgm:t>
        <a:bodyPr/>
        <a:lstStyle/>
        <a:p>
          <a:endParaRPr lang="de-DE"/>
        </a:p>
      </dgm:t>
    </dgm:pt>
    <dgm:pt modelId="{0876DB1C-F6BC-452E-8B45-AC652FC461F1}" type="sibTrans" cxnId="{6A516503-C572-460D-9232-D5E9714DC8B6}">
      <dgm:prSet/>
      <dgm:spPr/>
      <dgm:t>
        <a:bodyPr/>
        <a:lstStyle/>
        <a:p>
          <a:endParaRPr lang="de-DE"/>
        </a:p>
      </dgm:t>
    </dgm:pt>
    <dgm:pt modelId="{4C4E66D4-8E79-4D27-8A72-9A8ABEB436A2}" type="pres">
      <dgm:prSet presAssocID="{999217A0-3646-4827-9BCB-7AC2DE1F8842}" presName="Name0" presStyleCnt="0">
        <dgm:presLayoutVars>
          <dgm:dir/>
          <dgm:resizeHandles val="exact"/>
        </dgm:presLayoutVars>
      </dgm:prSet>
      <dgm:spPr/>
    </dgm:pt>
    <dgm:pt modelId="{69C396C3-B1DB-4FED-8E82-53D6F16643C4}" type="pres">
      <dgm:prSet presAssocID="{C9A06ACF-8CF5-4689-ACE5-5C3728E6CA9B}" presName="node" presStyleLbl="node1" presStyleIdx="0" presStyleCnt="3" custLinFactNeighborX="1051" custLinFactNeighborY="-27175">
        <dgm:presLayoutVars>
          <dgm:bulletEnabled val="1"/>
        </dgm:presLayoutVars>
      </dgm:prSet>
      <dgm:spPr/>
    </dgm:pt>
    <dgm:pt modelId="{F1EFB5F9-D4A6-47FF-A03A-52B10CA95703}" type="pres">
      <dgm:prSet presAssocID="{24AE21C1-D062-4A1C-BB27-1CA07F6461E8}" presName="sibTrans" presStyleLbl="sibTrans2D1" presStyleIdx="0" presStyleCnt="2"/>
      <dgm:spPr/>
    </dgm:pt>
    <dgm:pt modelId="{50587100-D470-418E-8927-5EFE46F332F3}" type="pres">
      <dgm:prSet presAssocID="{24AE21C1-D062-4A1C-BB27-1CA07F6461E8}" presName="connectorText" presStyleLbl="sibTrans2D1" presStyleIdx="0" presStyleCnt="2"/>
      <dgm:spPr/>
    </dgm:pt>
    <dgm:pt modelId="{A195CA97-42AA-4C67-A020-99FE6E283FD2}" type="pres">
      <dgm:prSet presAssocID="{B14A9CAF-A99E-41D9-95D3-91DBF19DF504}" presName="node" presStyleLbl="node1" presStyleIdx="1" presStyleCnt="3" custLinFactNeighborX="-840" custLinFactNeighborY="-30979">
        <dgm:presLayoutVars>
          <dgm:bulletEnabled val="1"/>
        </dgm:presLayoutVars>
      </dgm:prSet>
      <dgm:spPr/>
    </dgm:pt>
    <dgm:pt modelId="{9EC2927C-F926-4B20-BBA7-E81619A81772}" type="pres">
      <dgm:prSet presAssocID="{59EA1AD2-8F53-42DC-A468-430FF82C22D2}" presName="sibTrans" presStyleLbl="sibTrans2D1" presStyleIdx="1" presStyleCnt="2"/>
      <dgm:spPr/>
    </dgm:pt>
    <dgm:pt modelId="{C5DA4923-F201-4203-A29F-945E3AEC0DB1}" type="pres">
      <dgm:prSet presAssocID="{59EA1AD2-8F53-42DC-A468-430FF82C22D2}" presName="connectorText" presStyleLbl="sibTrans2D1" presStyleIdx="1" presStyleCnt="2"/>
      <dgm:spPr/>
    </dgm:pt>
    <dgm:pt modelId="{EE2957F8-1176-4457-93CF-863BAB38C90A}" type="pres">
      <dgm:prSet presAssocID="{B17C71A7-B431-40D0-AE2E-8849D86698EA}" presName="node" presStyleLbl="node1" presStyleIdx="2" presStyleCnt="3">
        <dgm:presLayoutVars>
          <dgm:bulletEnabled val="1"/>
        </dgm:presLayoutVars>
      </dgm:prSet>
      <dgm:spPr/>
    </dgm:pt>
  </dgm:ptLst>
  <dgm:cxnLst>
    <dgm:cxn modelId="{6A516503-C572-460D-9232-D5E9714DC8B6}" srcId="{999217A0-3646-4827-9BCB-7AC2DE1F8842}" destId="{B17C71A7-B431-40D0-AE2E-8849D86698EA}" srcOrd="2" destOrd="0" parTransId="{85D690A9-6EDF-4A38-ADEC-47EEB8FA395B}" sibTransId="{0876DB1C-F6BC-452E-8B45-AC652FC461F1}"/>
    <dgm:cxn modelId="{A5465C06-227E-40AF-9D1D-6083C9EBA72B}" type="presOf" srcId="{59EA1AD2-8F53-42DC-A468-430FF82C22D2}" destId="{C5DA4923-F201-4203-A29F-945E3AEC0DB1}" srcOrd="1" destOrd="0" presId="urn:microsoft.com/office/officeart/2005/8/layout/process1"/>
    <dgm:cxn modelId="{19D03A23-C6AA-4251-A65E-82B36D0737D1}" type="presOf" srcId="{B14A9CAF-A99E-41D9-95D3-91DBF19DF504}" destId="{A195CA97-42AA-4C67-A020-99FE6E283FD2}" srcOrd="0" destOrd="0" presId="urn:microsoft.com/office/officeart/2005/8/layout/process1"/>
    <dgm:cxn modelId="{C6CBA633-326F-4112-A9E0-C9FA8CA60100}" type="presOf" srcId="{999217A0-3646-4827-9BCB-7AC2DE1F8842}" destId="{4C4E66D4-8E79-4D27-8A72-9A8ABEB436A2}" srcOrd="0" destOrd="0" presId="urn:microsoft.com/office/officeart/2005/8/layout/process1"/>
    <dgm:cxn modelId="{FFDE893E-0B1D-42B7-8916-A62E4169FF50}" type="presOf" srcId="{59EA1AD2-8F53-42DC-A468-430FF82C22D2}" destId="{9EC2927C-F926-4B20-BBA7-E81619A81772}" srcOrd="0" destOrd="0" presId="urn:microsoft.com/office/officeart/2005/8/layout/process1"/>
    <dgm:cxn modelId="{7C31EC69-20DD-4DBE-99DF-DB932438E095}" type="presOf" srcId="{24AE21C1-D062-4A1C-BB27-1CA07F6461E8}" destId="{F1EFB5F9-D4A6-47FF-A03A-52B10CA95703}" srcOrd="0" destOrd="0" presId="urn:microsoft.com/office/officeart/2005/8/layout/process1"/>
    <dgm:cxn modelId="{F63F3D71-13FC-4B07-BF3C-644C061BD92D}" type="presOf" srcId="{C9A06ACF-8CF5-4689-ACE5-5C3728E6CA9B}" destId="{69C396C3-B1DB-4FED-8E82-53D6F16643C4}" srcOrd="0" destOrd="0" presId="urn:microsoft.com/office/officeart/2005/8/layout/process1"/>
    <dgm:cxn modelId="{5474F4A1-AB60-4F6E-8C83-4E4B0B70C84C}" type="presOf" srcId="{24AE21C1-D062-4A1C-BB27-1CA07F6461E8}" destId="{50587100-D470-418E-8927-5EFE46F332F3}" srcOrd="1" destOrd="0" presId="urn:microsoft.com/office/officeart/2005/8/layout/process1"/>
    <dgm:cxn modelId="{8C0685C9-E3CA-4205-BD0A-DCE2967EFE75}" srcId="{999217A0-3646-4827-9BCB-7AC2DE1F8842}" destId="{B14A9CAF-A99E-41D9-95D3-91DBF19DF504}" srcOrd="1" destOrd="0" parTransId="{118CB087-0FDF-41D8-8B11-38EAE1045823}" sibTransId="{59EA1AD2-8F53-42DC-A468-430FF82C22D2}"/>
    <dgm:cxn modelId="{68FCB7CB-413F-4D5E-B94C-7F2AEF665C37}" type="presOf" srcId="{B17C71A7-B431-40D0-AE2E-8849D86698EA}" destId="{EE2957F8-1176-4457-93CF-863BAB38C90A}" srcOrd="0" destOrd="0" presId="urn:microsoft.com/office/officeart/2005/8/layout/process1"/>
    <dgm:cxn modelId="{8C0F0BD7-7C5D-4D24-9788-4D4C27C9AC4C}" srcId="{999217A0-3646-4827-9BCB-7AC2DE1F8842}" destId="{C9A06ACF-8CF5-4689-ACE5-5C3728E6CA9B}" srcOrd="0" destOrd="0" parTransId="{BD659FBF-C071-4054-AC6A-AECD560698A7}" sibTransId="{24AE21C1-D062-4A1C-BB27-1CA07F6461E8}"/>
    <dgm:cxn modelId="{2DFB5CE3-041F-4E03-92BC-C25A44AD2E46}" type="presParOf" srcId="{4C4E66D4-8E79-4D27-8A72-9A8ABEB436A2}" destId="{69C396C3-B1DB-4FED-8E82-53D6F16643C4}" srcOrd="0" destOrd="0" presId="urn:microsoft.com/office/officeart/2005/8/layout/process1"/>
    <dgm:cxn modelId="{03B4398C-6CAC-4D6E-A91D-7C3BC76ED6F3}" type="presParOf" srcId="{4C4E66D4-8E79-4D27-8A72-9A8ABEB436A2}" destId="{F1EFB5F9-D4A6-47FF-A03A-52B10CA95703}" srcOrd="1" destOrd="0" presId="urn:microsoft.com/office/officeart/2005/8/layout/process1"/>
    <dgm:cxn modelId="{63EC4907-170E-4D11-8257-C1E43A57957A}" type="presParOf" srcId="{F1EFB5F9-D4A6-47FF-A03A-52B10CA95703}" destId="{50587100-D470-418E-8927-5EFE46F332F3}" srcOrd="0" destOrd="0" presId="urn:microsoft.com/office/officeart/2005/8/layout/process1"/>
    <dgm:cxn modelId="{AB1D6E00-B86A-41BD-BD19-95AD3AFE92AD}" type="presParOf" srcId="{4C4E66D4-8E79-4D27-8A72-9A8ABEB436A2}" destId="{A195CA97-42AA-4C67-A020-99FE6E283FD2}" srcOrd="2" destOrd="0" presId="urn:microsoft.com/office/officeart/2005/8/layout/process1"/>
    <dgm:cxn modelId="{CB286703-BC0F-4B58-9741-68AD80A1E86A}" type="presParOf" srcId="{4C4E66D4-8E79-4D27-8A72-9A8ABEB436A2}" destId="{9EC2927C-F926-4B20-BBA7-E81619A81772}" srcOrd="3" destOrd="0" presId="urn:microsoft.com/office/officeart/2005/8/layout/process1"/>
    <dgm:cxn modelId="{90B0C2F1-0D8C-4B4A-A90C-1AA6D1E91733}" type="presParOf" srcId="{9EC2927C-F926-4B20-BBA7-E81619A81772}" destId="{C5DA4923-F201-4203-A29F-945E3AEC0DB1}" srcOrd="0" destOrd="0" presId="urn:microsoft.com/office/officeart/2005/8/layout/process1"/>
    <dgm:cxn modelId="{9E3C06FD-EC7B-4B57-9C3B-FED0B9253266}" type="presParOf" srcId="{4C4E66D4-8E79-4D27-8A72-9A8ABEB436A2}" destId="{EE2957F8-1176-4457-93CF-863BAB38C90A}" srcOrd="4"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C396C3-B1DB-4FED-8E82-53D6F16643C4}">
      <dsp:nvSpPr>
        <dsp:cNvPr id="0" name=""/>
        <dsp:cNvSpPr/>
      </dsp:nvSpPr>
      <dsp:spPr>
        <a:xfrm>
          <a:off x="17794" y="0"/>
          <a:ext cx="2356953" cy="1414171"/>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de-DE" sz="1600" kern="1200" dirty="0"/>
            <a:t>Wegfindungsalgorithmus </a:t>
          </a:r>
        </a:p>
      </dsp:txBody>
      <dsp:txXfrm>
        <a:off x="59214" y="41420"/>
        <a:ext cx="2274113" cy="1331331"/>
      </dsp:txXfrm>
    </dsp:sp>
    <dsp:sp modelId="{F1EFB5F9-D4A6-47FF-A03A-52B10CA95703}">
      <dsp:nvSpPr>
        <dsp:cNvPr id="0" name=""/>
        <dsp:cNvSpPr/>
      </dsp:nvSpPr>
      <dsp:spPr>
        <a:xfrm>
          <a:off x="2605985" y="414823"/>
          <a:ext cx="490225" cy="58452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de-DE" sz="1300" kern="1200"/>
        </a:p>
      </dsp:txBody>
      <dsp:txXfrm>
        <a:off x="2605985" y="531728"/>
        <a:ext cx="343158" cy="350714"/>
      </dsp:txXfrm>
    </dsp:sp>
    <dsp:sp modelId="{A195CA97-42AA-4C67-A020-99FE6E283FD2}">
      <dsp:nvSpPr>
        <dsp:cNvPr id="0" name=""/>
        <dsp:cNvSpPr/>
      </dsp:nvSpPr>
      <dsp:spPr>
        <a:xfrm>
          <a:off x="3299700" y="0"/>
          <a:ext cx="2356953" cy="1414171"/>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de-DE" sz="1600" kern="1200"/>
            <a:t>3D Modelle</a:t>
          </a:r>
        </a:p>
      </dsp:txBody>
      <dsp:txXfrm>
        <a:off x="3341120" y="41420"/>
        <a:ext cx="2274113" cy="1331331"/>
      </dsp:txXfrm>
    </dsp:sp>
    <dsp:sp modelId="{9EC2927C-F926-4B20-BBA7-E81619A81772}">
      <dsp:nvSpPr>
        <dsp:cNvPr id="0" name=""/>
        <dsp:cNvSpPr/>
      </dsp:nvSpPr>
      <dsp:spPr>
        <a:xfrm rot="14790">
          <a:off x="5894326" y="422000"/>
          <a:ext cx="503875" cy="58452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de-DE" sz="1300" kern="1200"/>
        </a:p>
      </dsp:txBody>
      <dsp:txXfrm>
        <a:off x="5894327" y="538580"/>
        <a:ext cx="352713" cy="350714"/>
      </dsp:txXfrm>
    </dsp:sp>
    <dsp:sp modelId="{EE2957F8-1176-4457-93CF-863BAB38C90A}">
      <dsp:nvSpPr>
        <dsp:cNvPr id="0" name=""/>
        <dsp:cNvSpPr/>
      </dsp:nvSpPr>
      <dsp:spPr>
        <a:xfrm>
          <a:off x="6607354" y="14230"/>
          <a:ext cx="2356953" cy="1414171"/>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de-DE" sz="1600" kern="1200" dirty="0" err="1"/>
            <a:t>React</a:t>
          </a:r>
          <a:r>
            <a:rPr lang="de-DE" sz="1600" kern="1200" dirty="0"/>
            <a:t>: anklicken von 3D Objekten, Liniengenerierung</a:t>
          </a:r>
        </a:p>
      </dsp:txBody>
      <dsp:txXfrm>
        <a:off x="6648774" y="55650"/>
        <a:ext cx="2274113" cy="1331331"/>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48C82F5-CF6C-4DE6-8004-B736E9B8751D}" type="datetimeFigureOut">
              <a:rPr lang="de-DE" smtClean="0"/>
              <a:t>13.02.23</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07C548B-D88F-4CDD-9B79-5E210622A0E5}" type="slidenum">
              <a:rPr lang="de-DE" smtClean="0"/>
              <a:t>‹Nr.›</a:t>
            </a:fld>
            <a:endParaRPr lang="de-DE"/>
          </a:p>
        </p:txBody>
      </p:sp>
    </p:spTree>
    <p:extLst>
      <p:ext uri="{BB962C8B-B14F-4D97-AF65-F5344CB8AC3E}">
        <p14:creationId xmlns:p14="http://schemas.microsoft.com/office/powerpoint/2010/main" val="505822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Iteration: Bennen der </a:t>
            </a:r>
            <a:r>
              <a:rPr lang="de-DE" dirty="0" err="1"/>
              <a:t>Assoziazionen</a:t>
            </a:r>
            <a:endParaRPr lang="de-DE" dirty="0"/>
          </a:p>
        </p:txBody>
      </p:sp>
      <p:sp>
        <p:nvSpPr>
          <p:cNvPr id="4" name="Foliennummernplatzhalter 3"/>
          <p:cNvSpPr>
            <a:spLocks noGrp="1"/>
          </p:cNvSpPr>
          <p:nvPr>
            <p:ph type="sldNum" sz="quarter" idx="5"/>
          </p:nvPr>
        </p:nvSpPr>
        <p:spPr/>
        <p:txBody>
          <a:bodyPr/>
          <a:lstStyle/>
          <a:p>
            <a:fld id="{F07C548B-D88F-4CDD-9B79-5E210622A0E5}" type="slidenum">
              <a:rPr lang="de-DE" smtClean="0"/>
              <a:t>3</a:t>
            </a:fld>
            <a:endParaRPr lang="de-DE"/>
          </a:p>
        </p:txBody>
      </p:sp>
    </p:spTree>
    <p:extLst>
      <p:ext uri="{BB962C8B-B14F-4D97-AF65-F5344CB8AC3E}">
        <p14:creationId xmlns:p14="http://schemas.microsoft.com/office/powerpoint/2010/main" val="11474631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DE" sz="1200" dirty="0"/>
          </a:p>
        </p:txBody>
      </p:sp>
      <p:sp>
        <p:nvSpPr>
          <p:cNvPr id="4" name="Foliennummernplatzhalter 3"/>
          <p:cNvSpPr>
            <a:spLocks noGrp="1"/>
          </p:cNvSpPr>
          <p:nvPr>
            <p:ph type="sldNum" sz="quarter" idx="5"/>
          </p:nvPr>
        </p:nvSpPr>
        <p:spPr/>
        <p:txBody>
          <a:bodyPr/>
          <a:lstStyle/>
          <a:p>
            <a:fld id="{F07C548B-D88F-4CDD-9B79-5E210622A0E5}" type="slidenum">
              <a:rPr lang="de-DE" smtClean="0"/>
              <a:t>19</a:t>
            </a:fld>
            <a:endParaRPr lang="de-DE"/>
          </a:p>
        </p:txBody>
      </p:sp>
    </p:spTree>
    <p:extLst>
      <p:ext uri="{BB962C8B-B14F-4D97-AF65-F5344CB8AC3E}">
        <p14:creationId xmlns:p14="http://schemas.microsoft.com/office/powerpoint/2010/main" val="5768531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Stattdessen schriftliche Formulierung der aktuellen Risiken/Probleme</a:t>
            </a:r>
          </a:p>
        </p:txBody>
      </p:sp>
      <p:sp>
        <p:nvSpPr>
          <p:cNvPr id="4" name="Foliennummernplatzhalter 3"/>
          <p:cNvSpPr>
            <a:spLocks noGrp="1"/>
          </p:cNvSpPr>
          <p:nvPr>
            <p:ph type="sldNum" sz="quarter" idx="5"/>
          </p:nvPr>
        </p:nvSpPr>
        <p:spPr/>
        <p:txBody>
          <a:bodyPr/>
          <a:lstStyle/>
          <a:p>
            <a:fld id="{F07C548B-D88F-4CDD-9B79-5E210622A0E5}" type="slidenum">
              <a:rPr lang="de-DE" smtClean="0"/>
              <a:t>20</a:t>
            </a:fld>
            <a:endParaRPr lang="de-DE"/>
          </a:p>
        </p:txBody>
      </p:sp>
    </p:spTree>
    <p:extLst>
      <p:ext uri="{BB962C8B-B14F-4D97-AF65-F5344CB8AC3E}">
        <p14:creationId xmlns:p14="http://schemas.microsoft.com/office/powerpoint/2010/main" val="38748816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Originallink zum Board https://miro.com/app/board/uXjVPHSJ8lE=/</a:t>
            </a:r>
          </a:p>
          <a:p>
            <a:endParaRPr lang="de-DE" dirty="0"/>
          </a:p>
          <a:p>
            <a:r>
              <a:rPr lang="de-DE" dirty="0"/>
              <a:t>Die Referenz zwischen </a:t>
            </a:r>
            <a:r>
              <a:rPr lang="de-DE" dirty="0" err="1"/>
              <a:t>Edges</a:t>
            </a:r>
            <a:r>
              <a:rPr lang="de-DE" dirty="0"/>
              <a:t> und </a:t>
            </a:r>
            <a:r>
              <a:rPr lang="de-DE" dirty="0" err="1"/>
              <a:t>PathMeshPoints</a:t>
            </a:r>
            <a:r>
              <a:rPr lang="de-DE" dirty="0"/>
              <a:t> wird durch </a:t>
            </a:r>
            <a:r>
              <a:rPr lang="de-DE" dirty="0" err="1"/>
              <a:t>importPathMesh</a:t>
            </a:r>
            <a:r>
              <a:rPr lang="de-DE" dirty="0"/>
              <a:t>() generiert</a:t>
            </a:r>
          </a:p>
          <a:p>
            <a:endParaRPr lang="de-DE" dirty="0"/>
          </a:p>
          <a:p>
            <a:r>
              <a:rPr lang="de-DE" dirty="0"/>
              <a:t>Es fanden bereits 2 Iterationen statt, dies ist V03</a:t>
            </a:r>
          </a:p>
        </p:txBody>
      </p:sp>
      <p:sp>
        <p:nvSpPr>
          <p:cNvPr id="4" name="Foliennummernplatzhalter 3"/>
          <p:cNvSpPr>
            <a:spLocks noGrp="1"/>
          </p:cNvSpPr>
          <p:nvPr>
            <p:ph type="sldNum" sz="quarter" idx="5"/>
          </p:nvPr>
        </p:nvSpPr>
        <p:spPr/>
        <p:txBody>
          <a:bodyPr/>
          <a:lstStyle/>
          <a:p>
            <a:fld id="{F07C548B-D88F-4CDD-9B79-5E210622A0E5}" type="slidenum">
              <a:rPr lang="de-DE" smtClean="0"/>
              <a:t>21</a:t>
            </a:fld>
            <a:endParaRPr lang="de-DE"/>
          </a:p>
        </p:txBody>
      </p:sp>
    </p:spTree>
    <p:extLst>
      <p:ext uri="{BB962C8B-B14F-4D97-AF65-F5344CB8AC3E}">
        <p14:creationId xmlns:p14="http://schemas.microsoft.com/office/powerpoint/2010/main" val="8454295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Screenshot vom aktuellen </a:t>
            </a:r>
            <a:r>
              <a:rPr lang="de-DE" dirty="0" err="1"/>
              <a:t>Gebäudemesh</a:t>
            </a:r>
            <a:r>
              <a:rPr lang="de-DE" dirty="0"/>
              <a:t> und </a:t>
            </a:r>
            <a:r>
              <a:rPr lang="de-DE" dirty="0" err="1"/>
              <a:t>PathPesh</a:t>
            </a:r>
            <a:endParaRPr lang="de-DE" dirty="0"/>
          </a:p>
          <a:p>
            <a:endParaRPr lang="de-DE" dirty="0"/>
          </a:p>
          <a:p>
            <a:r>
              <a:rPr lang="de-DE" dirty="0"/>
              <a:t>Rechts: Beispiel der Benennung der einzelnen Räume mit Raum-ID und Index des zum Raum gehörenden Punkt im </a:t>
            </a:r>
          </a:p>
          <a:p>
            <a:endParaRPr lang="de-DE" dirty="0"/>
          </a:p>
        </p:txBody>
      </p:sp>
      <p:sp>
        <p:nvSpPr>
          <p:cNvPr id="4" name="Foliennummernplatzhalter 3"/>
          <p:cNvSpPr>
            <a:spLocks noGrp="1"/>
          </p:cNvSpPr>
          <p:nvPr>
            <p:ph type="sldNum" sz="quarter" idx="5"/>
          </p:nvPr>
        </p:nvSpPr>
        <p:spPr/>
        <p:txBody>
          <a:bodyPr/>
          <a:lstStyle/>
          <a:p>
            <a:fld id="{F07C548B-D88F-4CDD-9B79-5E210622A0E5}" type="slidenum">
              <a:rPr lang="de-DE" smtClean="0"/>
              <a:t>22</a:t>
            </a:fld>
            <a:endParaRPr lang="de-DE"/>
          </a:p>
        </p:txBody>
      </p:sp>
    </p:spTree>
    <p:extLst>
      <p:ext uri="{BB962C8B-B14F-4D97-AF65-F5344CB8AC3E}">
        <p14:creationId xmlns:p14="http://schemas.microsoft.com/office/powerpoint/2010/main" val="16417771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Visuelle Darstellung des </a:t>
            </a:r>
            <a:r>
              <a:rPr lang="de-DE" dirty="0" err="1"/>
              <a:t>PathMesh</a:t>
            </a:r>
            <a:r>
              <a:rPr lang="de-DE" dirty="0"/>
              <a:t> mit Indizes der einzelnen Vertices</a:t>
            </a:r>
          </a:p>
        </p:txBody>
      </p:sp>
      <p:sp>
        <p:nvSpPr>
          <p:cNvPr id="4" name="Foliennummernplatzhalter 3"/>
          <p:cNvSpPr>
            <a:spLocks noGrp="1"/>
          </p:cNvSpPr>
          <p:nvPr>
            <p:ph type="sldNum" sz="quarter" idx="5"/>
          </p:nvPr>
        </p:nvSpPr>
        <p:spPr/>
        <p:txBody>
          <a:bodyPr/>
          <a:lstStyle/>
          <a:p>
            <a:fld id="{F07C548B-D88F-4CDD-9B79-5E210622A0E5}" type="slidenum">
              <a:rPr lang="de-DE" smtClean="0"/>
              <a:t>23</a:t>
            </a:fld>
            <a:endParaRPr lang="de-DE"/>
          </a:p>
        </p:txBody>
      </p:sp>
    </p:spTree>
    <p:extLst>
      <p:ext uri="{BB962C8B-B14F-4D97-AF65-F5344CB8AC3E}">
        <p14:creationId xmlns:p14="http://schemas.microsoft.com/office/powerpoint/2010/main" val="23699142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Das </a:t>
            </a:r>
            <a:r>
              <a:rPr lang="de-DE" dirty="0" err="1"/>
              <a:t>Pathmesh</a:t>
            </a:r>
            <a:r>
              <a:rPr lang="de-DE" dirty="0"/>
              <a:t> muss zur Weiterverarbeitung exportiert werden.</a:t>
            </a:r>
          </a:p>
          <a:p>
            <a:endParaRPr lang="de-DE" dirty="0"/>
          </a:p>
          <a:p>
            <a:r>
              <a:rPr lang="de-DE" dirty="0"/>
              <a:t>Die Datei beinhaltet Namen der exportierten </a:t>
            </a:r>
            <a:r>
              <a:rPr lang="de-DE" dirty="0" err="1"/>
              <a:t>objekte</a:t>
            </a:r>
            <a:r>
              <a:rPr lang="de-DE" dirty="0"/>
              <a:t>, deren </a:t>
            </a:r>
            <a:r>
              <a:rPr lang="de-DE" dirty="0" err="1"/>
              <a:t>Vertexkoordinaten</a:t>
            </a:r>
            <a:r>
              <a:rPr lang="de-DE" dirty="0"/>
              <a:t> und Informationen über die Kanten der einzelnen Vertices</a:t>
            </a:r>
          </a:p>
          <a:p>
            <a:endParaRPr lang="de-DE" dirty="0"/>
          </a:p>
          <a:p>
            <a:r>
              <a:rPr lang="de-DE" dirty="0"/>
              <a:t>Eine Beispiel-OBJ ist rechts zu sehen</a:t>
            </a:r>
          </a:p>
          <a:p>
            <a:endParaRPr lang="de-DE" dirty="0"/>
          </a:p>
          <a:p>
            <a:endParaRPr lang="de-DE" dirty="0"/>
          </a:p>
          <a:p>
            <a:endParaRPr lang="de-DE" dirty="0"/>
          </a:p>
          <a:p>
            <a:r>
              <a:rPr lang="de-DE" dirty="0"/>
              <a:t>Warum OBJ?</a:t>
            </a:r>
          </a:p>
          <a:p>
            <a:r>
              <a:rPr lang="de-DE" dirty="0"/>
              <a:t>-Leicht lesbar:</a:t>
            </a:r>
          </a:p>
          <a:p>
            <a:r>
              <a:rPr lang="de-DE" dirty="0"/>
              <a:t>	o = Objektname</a:t>
            </a:r>
          </a:p>
          <a:p>
            <a:r>
              <a:rPr lang="de-DE" dirty="0"/>
              <a:t>	v = Vertex in Indexreihenfolge mit Koordinaten</a:t>
            </a:r>
          </a:p>
          <a:p>
            <a:r>
              <a:rPr lang="de-DE" dirty="0"/>
              <a:t>	l = </a:t>
            </a:r>
            <a:r>
              <a:rPr lang="de-DE" dirty="0" err="1"/>
              <a:t>line</a:t>
            </a:r>
            <a:r>
              <a:rPr lang="de-DE" dirty="0"/>
              <a:t> (Edge) mit den assoziierten Vertices</a:t>
            </a:r>
          </a:p>
          <a:p>
            <a:r>
              <a:rPr lang="de-DE" dirty="0"/>
              <a:t>-reine Edge und Vertex Daten exportierbar</a:t>
            </a:r>
          </a:p>
          <a:p>
            <a:endParaRPr lang="de-DE" dirty="0"/>
          </a:p>
          <a:p>
            <a:r>
              <a:rPr lang="de-DE" dirty="0"/>
              <a:t>Warum nicht FBX?</a:t>
            </a:r>
          </a:p>
          <a:p>
            <a:r>
              <a:rPr lang="de-DE" dirty="0"/>
              <a:t>-kein ASCII-Format =&gt; nicht „einfach so“ lesbar</a:t>
            </a:r>
          </a:p>
          <a:p>
            <a:endParaRPr lang="de-DE" dirty="0"/>
          </a:p>
          <a:p>
            <a:r>
              <a:rPr lang="de-DE" dirty="0"/>
              <a:t>Warum nicht STL und PLY?</a:t>
            </a:r>
          </a:p>
          <a:p>
            <a:r>
              <a:rPr lang="de-DE" dirty="0"/>
              <a:t>-speichern nur Polygondaten und keine reinen </a:t>
            </a:r>
            <a:r>
              <a:rPr lang="de-DE" dirty="0" err="1"/>
              <a:t>Esges</a:t>
            </a:r>
            <a:r>
              <a:rPr lang="de-DE" dirty="0"/>
              <a:t> und Vertices =&gt; mehr Daten als notwendig und schlechter lesbar</a:t>
            </a:r>
          </a:p>
        </p:txBody>
      </p:sp>
      <p:sp>
        <p:nvSpPr>
          <p:cNvPr id="4" name="Foliennummernplatzhalter 3"/>
          <p:cNvSpPr>
            <a:spLocks noGrp="1"/>
          </p:cNvSpPr>
          <p:nvPr>
            <p:ph type="sldNum" sz="quarter" idx="5"/>
          </p:nvPr>
        </p:nvSpPr>
        <p:spPr/>
        <p:txBody>
          <a:bodyPr/>
          <a:lstStyle/>
          <a:p>
            <a:fld id="{F07C548B-D88F-4CDD-9B79-5E210622A0E5}" type="slidenum">
              <a:rPr lang="de-DE" smtClean="0"/>
              <a:t>24</a:t>
            </a:fld>
            <a:endParaRPr lang="de-DE"/>
          </a:p>
        </p:txBody>
      </p:sp>
    </p:spTree>
    <p:extLst>
      <p:ext uri="{BB962C8B-B14F-4D97-AF65-F5344CB8AC3E}">
        <p14:creationId xmlns:p14="http://schemas.microsoft.com/office/powerpoint/2010/main" val="14902009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Die exportierte OBJ-Datei muss in das gewünschte Datenformat/Klasse in </a:t>
            </a:r>
            <a:r>
              <a:rPr lang="de-DE" dirty="0" err="1"/>
              <a:t>Javascript</a:t>
            </a:r>
            <a:r>
              <a:rPr lang="de-DE" dirty="0"/>
              <a:t> überführt werden</a:t>
            </a:r>
          </a:p>
        </p:txBody>
      </p:sp>
      <p:sp>
        <p:nvSpPr>
          <p:cNvPr id="4" name="Foliennummernplatzhalter 3"/>
          <p:cNvSpPr>
            <a:spLocks noGrp="1"/>
          </p:cNvSpPr>
          <p:nvPr>
            <p:ph type="sldNum" sz="quarter" idx="5"/>
          </p:nvPr>
        </p:nvSpPr>
        <p:spPr/>
        <p:txBody>
          <a:bodyPr/>
          <a:lstStyle/>
          <a:p>
            <a:fld id="{F07C548B-D88F-4CDD-9B79-5E210622A0E5}" type="slidenum">
              <a:rPr lang="de-DE" smtClean="0"/>
              <a:t>25</a:t>
            </a:fld>
            <a:endParaRPr lang="de-DE"/>
          </a:p>
        </p:txBody>
      </p:sp>
    </p:spTree>
    <p:extLst>
      <p:ext uri="{BB962C8B-B14F-4D97-AF65-F5344CB8AC3E}">
        <p14:creationId xmlns:p14="http://schemas.microsoft.com/office/powerpoint/2010/main" val="8392606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Pseudocode für die Funktionen, welche die OBJ liest und in das gewünschte Format bringt</a:t>
            </a:r>
          </a:p>
          <a:p>
            <a:endParaRPr lang="de-DE" dirty="0"/>
          </a:p>
          <a:p>
            <a:r>
              <a:rPr lang="de-DE" dirty="0"/>
              <a:t>Hier wird auch die Entfernung zwischen den Punkten einer Kante gespeichert. Diese Information wird zwar noch nicht genutzt, bietet aber die Grundlage für </a:t>
            </a:r>
            <a:r>
              <a:rPr lang="de-DE"/>
              <a:t>weitere Funktionalität.</a:t>
            </a:r>
            <a:endParaRPr lang="de-DE" dirty="0"/>
          </a:p>
        </p:txBody>
      </p:sp>
      <p:sp>
        <p:nvSpPr>
          <p:cNvPr id="4" name="Foliennummernplatzhalter 3"/>
          <p:cNvSpPr>
            <a:spLocks noGrp="1"/>
          </p:cNvSpPr>
          <p:nvPr>
            <p:ph type="sldNum" sz="quarter" idx="5"/>
          </p:nvPr>
        </p:nvSpPr>
        <p:spPr/>
        <p:txBody>
          <a:bodyPr/>
          <a:lstStyle/>
          <a:p>
            <a:fld id="{F07C548B-D88F-4CDD-9B79-5E210622A0E5}" type="slidenum">
              <a:rPr lang="de-DE" smtClean="0"/>
              <a:t>26</a:t>
            </a:fld>
            <a:endParaRPr lang="de-DE"/>
          </a:p>
        </p:txBody>
      </p:sp>
    </p:spTree>
    <p:extLst>
      <p:ext uri="{BB962C8B-B14F-4D97-AF65-F5344CB8AC3E}">
        <p14:creationId xmlns:p14="http://schemas.microsoft.com/office/powerpoint/2010/main" val="21676973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200" dirty="0"/>
              <a:t>Quelle der Abb.: A* </a:t>
            </a:r>
            <a:r>
              <a:rPr lang="de-DE" sz="1200" dirty="0" err="1"/>
              <a:t>progress</a:t>
            </a:r>
            <a:r>
              <a:rPr lang="de-DE" sz="1200" dirty="0"/>
              <a:t> </a:t>
            </a:r>
            <a:r>
              <a:rPr lang="de-DE" sz="1200" dirty="0" err="1"/>
              <a:t>animation</a:t>
            </a:r>
            <a:r>
              <a:rPr lang="de-DE" sz="1200" dirty="0"/>
              <a:t> : https://de.wikipedia.org/wiki/Datei:Astar_progress_animation.gif (Wikipedia, 2011)</a:t>
            </a:r>
          </a:p>
        </p:txBody>
      </p:sp>
      <p:sp>
        <p:nvSpPr>
          <p:cNvPr id="4" name="Foliennummernplatzhalter 3"/>
          <p:cNvSpPr>
            <a:spLocks noGrp="1"/>
          </p:cNvSpPr>
          <p:nvPr>
            <p:ph type="sldNum" sz="quarter" idx="5"/>
          </p:nvPr>
        </p:nvSpPr>
        <p:spPr/>
        <p:txBody>
          <a:bodyPr/>
          <a:lstStyle/>
          <a:p>
            <a:fld id="{F07C548B-D88F-4CDD-9B79-5E210622A0E5}" type="slidenum">
              <a:rPr lang="de-DE" smtClean="0"/>
              <a:t>27</a:t>
            </a:fld>
            <a:endParaRPr lang="de-DE"/>
          </a:p>
        </p:txBody>
      </p:sp>
    </p:spTree>
    <p:extLst>
      <p:ext uri="{BB962C8B-B14F-4D97-AF65-F5344CB8AC3E}">
        <p14:creationId xmlns:p14="http://schemas.microsoft.com/office/powerpoint/2010/main" val="5466155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Der Algorithmus funktioniert nur gut auf Pfaden, nicht auf Flächen</a:t>
            </a:r>
          </a:p>
          <a:p>
            <a:endParaRPr lang="de-DE" dirty="0"/>
          </a:p>
          <a:p>
            <a:r>
              <a:rPr lang="de-DE" dirty="0"/>
              <a:t>Beibehalten wurden die </a:t>
            </a:r>
            <a:r>
              <a:rPr lang="de-DE" dirty="0" err="1"/>
              <a:t>While</a:t>
            </a:r>
            <a:r>
              <a:rPr lang="de-DE" dirty="0"/>
              <a:t> Schleife, das </a:t>
            </a:r>
            <a:r>
              <a:rPr lang="de-DE" dirty="0" err="1"/>
              <a:t>EndFlag</a:t>
            </a:r>
            <a:r>
              <a:rPr lang="de-DE" dirty="0"/>
              <a:t>, </a:t>
            </a:r>
            <a:r>
              <a:rPr lang="de-DE" dirty="0" err="1"/>
              <a:t>calcPrio</a:t>
            </a:r>
            <a:r>
              <a:rPr lang="de-DE" dirty="0"/>
              <a:t> und </a:t>
            </a:r>
            <a:r>
              <a:rPr lang="de-DE" dirty="0" err="1"/>
              <a:t>Sortprio</a:t>
            </a:r>
            <a:endParaRPr lang="de-DE" dirty="0"/>
          </a:p>
          <a:p>
            <a:r>
              <a:rPr lang="de-DE" dirty="0" err="1"/>
              <a:t>Erzänzt</a:t>
            </a:r>
            <a:r>
              <a:rPr lang="de-DE" dirty="0"/>
              <a:t> wurden Boolean für Aufzug und Treffe sowie die Suchtiefe</a:t>
            </a:r>
          </a:p>
        </p:txBody>
      </p:sp>
      <p:sp>
        <p:nvSpPr>
          <p:cNvPr id="4" name="Foliennummernplatzhalter 3"/>
          <p:cNvSpPr>
            <a:spLocks noGrp="1"/>
          </p:cNvSpPr>
          <p:nvPr>
            <p:ph type="sldNum" sz="quarter" idx="5"/>
          </p:nvPr>
        </p:nvSpPr>
        <p:spPr/>
        <p:txBody>
          <a:bodyPr/>
          <a:lstStyle/>
          <a:p>
            <a:fld id="{F07C548B-D88F-4CDD-9B79-5E210622A0E5}" type="slidenum">
              <a:rPr lang="de-DE" smtClean="0"/>
              <a:t>28</a:t>
            </a:fld>
            <a:endParaRPr lang="de-DE"/>
          </a:p>
        </p:txBody>
      </p:sp>
    </p:spTree>
    <p:extLst>
      <p:ext uri="{BB962C8B-B14F-4D97-AF65-F5344CB8AC3E}">
        <p14:creationId xmlns:p14="http://schemas.microsoft.com/office/powerpoint/2010/main" val="13878592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Iteration: </a:t>
            </a:r>
            <a:r>
              <a:rPr lang="de-DE" dirty="0" err="1"/>
              <a:t>Kennzeichung</a:t>
            </a:r>
            <a:r>
              <a:rPr lang="de-DE" dirty="0"/>
              <a:t> der Tools die zu Three.js gehören</a:t>
            </a:r>
          </a:p>
        </p:txBody>
      </p:sp>
      <p:sp>
        <p:nvSpPr>
          <p:cNvPr id="4" name="Foliennummernplatzhalter 3"/>
          <p:cNvSpPr>
            <a:spLocks noGrp="1"/>
          </p:cNvSpPr>
          <p:nvPr>
            <p:ph type="sldNum" sz="quarter" idx="5"/>
          </p:nvPr>
        </p:nvSpPr>
        <p:spPr/>
        <p:txBody>
          <a:bodyPr/>
          <a:lstStyle/>
          <a:p>
            <a:fld id="{F07C548B-D88F-4CDD-9B79-5E210622A0E5}" type="slidenum">
              <a:rPr lang="de-DE" smtClean="0"/>
              <a:t>4</a:t>
            </a:fld>
            <a:endParaRPr lang="de-DE"/>
          </a:p>
        </p:txBody>
      </p:sp>
    </p:spTree>
    <p:extLst>
      <p:ext uri="{BB962C8B-B14F-4D97-AF65-F5344CB8AC3E}">
        <p14:creationId xmlns:p14="http://schemas.microsoft.com/office/powerpoint/2010/main" val="15099416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Visuelle Darstellung des Pfads mit der Nutzung von Treppen und Aufzügen.</a:t>
            </a:r>
          </a:p>
          <a:p>
            <a:r>
              <a:rPr lang="de-DE" dirty="0"/>
              <a:t>Außerdem Konsolenausgabe der passierten Punkte-</a:t>
            </a:r>
            <a:r>
              <a:rPr lang="de-DE" dirty="0" err="1"/>
              <a:t>Ids</a:t>
            </a:r>
            <a:endParaRPr lang="de-DE" dirty="0"/>
          </a:p>
          <a:p>
            <a:endParaRPr lang="de-DE" dirty="0"/>
          </a:p>
          <a:p>
            <a:r>
              <a:rPr lang="de-DE" dirty="0"/>
              <a:t>Startpunkt = 159</a:t>
            </a:r>
          </a:p>
          <a:p>
            <a:r>
              <a:rPr lang="de-DE" dirty="0"/>
              <a:t>Endpunkt = 182 (blau)</a:t>
            </a:r>
          </a:p>
          <a:p>
            <a:r>
              <a:rPr lang="de-DE" dirty="0"/>
              <a:t>Rot = Sackgassen</a:t>
            </a:r>
          </a:p>
          <a:p>
            <a:r>
              <a:rPr lang="de-DE" dirty="0"/>
              <a:t>Grün = genommener Pfad</a:t>
            </a:r>
          </a:p>
          <a:p>
            <a:endParaRPr lang="de-DE" dirty="0"/>
          </a:p>
          <a:p>
            <a:r>
              <a:rPr lang="de-DE" dirty="0"/>
              <a:t>FIND (Screenshot) = genommener Pfad</a:t>
            </a:r>
          </a:p>
          <a:p>
            <a:r>
              <a:rPr lang="de-DE" dirty="0"/>
              <a:t>RETURN (Screenshot) = direkter Pfad</a:t>
            </a:r>
          </a:p>
          <a:p>
            <a:endParaRPr lang="de-DE" dirty="0"/>
          </a:p>
          <a:p>
            <a:r>
              <a:rPr lang="de-DE" dirty="0"/>
              <a:t>Hier können 2 Probleme erkannt werden:</a:t>
            </a:r>
          </a:p>
          <a:p>
            <a:endParaRPr lang="de-DE" dirty="0"/>
          </a:p>
          <a:p>
            <a:r>
              <a:rPr lang="de-DE" dirty="0"/>
              <a:t>-Es wird der Aufzug und die Treppe genutzt. Ein Mensch würde eines bis zur Zieletage nutzen</a:t>
            </a:r>
          </a:p>
          <a:p>
            <a:r>
              <a:rPr lang="de-DE" dirty="0"/>
              <a:t>-Es wird anfangs eine Treppe nach Unten genommen, was definitiv nicht zum Ziel führt</a:t>
            </a:r>
          </a:p>
          <a:p>
            <a:endParaRPr lang="de-DE" dirty="0"/>
          </a:p>
          <a:p>
            <a:r>
              <a:rPr lang="de-DE" dirty="0"/>
              <a:t>Lösungsansätze:</a:t>
            </a:r>
          </a:p>
          <a:p>
            <a:r>
              <a:rPr lang="de-DE" dirty="0"/>
              <a:t>-Wenn man auf einer Treppe ist, dann auf dieser bleiben bis Y-Koordinate = Ziel-Y-Koordinate</a:t>
            </a:r>
          </a:p>
          <a:p>
            <a:r>
              <a:rPr lang="de-DE" dirty="0"/>
              <a:t>-Schauen ob der Nachbarpunkt bei Y-Koordinatenunterschied zum aktuellen Punkt in der Y-Koordinate näher am Zielpunkt ist, wenn nicht dann als Sackgasse markieren</a:t>
            </a:r>
          </a:p>
          <a:p>
            <a:endParaRPr lang="de-DE" dirty="0"/>
          </a:p>
          <a:p>
            <a:endParaRPr lang="de-DE" dirty="0"/>
          </a:p>
        </p:txBody>
      </p:sp>
      <p:sp>
        <p:nvSpPr>
          <p:cNvPr id="4" name="Foliennummernplatzhalter 3"/>
          <p:cNvSpPr>
            <a:spLocks noGrp="1"/>
          </p:cNvSpPr>
          <p:nvPr>
            <p:ph type="sldNum" sz="quarter" idx="5"/>
          </p:nvPr>
        </p:nvSpPr>
        <p:spPr/>
        <p:txBody>
          <a:bodyPr/>
          <a:lstStyle/>
          <a:p>
            <a:fld id="{F07C548B-D88F-4CDD-9B79-5E210622A0E5}" type="slidenum">
              <a:rPr lang="de-DE" smtClean="0"/>
              <a:t>29</a:t>
            </a:fld>
            <a:endParaRPr lang="de-DE"/>
          </a:p>
        </p:txBody>
      </p:sp>
    </p:spTree>
    <p:extLst>
      <p:ext uri="{BB962C8B-B14F-4D97-AF65-F5344CB8AC3E}">
        <p14:creationId xmlns:p14="http://schemas.microsoft.com/office/powerpoint/2010/main" val="39138405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Visuelle Darstellung wie vorherige Folie, jedoch wird hier der Fahrstuhl ausgeschlossen</a:t>
            </a:r>
          </a:p>
          <a:p>
            <a:endParaRPr lang="de-DE" dirty="0"/>
          </a:p>
          <a:p>
            <a:r>
              <a:rPr lang="de-DE" dirty="0"/>
              <a:t>Weiteres Problem erkannt:</a:t>
            </a:r>
          </a:p>
          <a:p>
            <a:endParaRPr lang="de-DE" dirty="0"/>
          </a:p>
          <a:p>
            <a:r>
              <a:rPr lang="de-DE" dirty="0"/>
              <a:t>-Bei Punkt 185 würde der Algorithmus weiterlaufen, wenn der Korridor bis fertig modelliert wäre. Dann würde am Ende des Gebäudes auf die 3. Etage gewechselt werden, sodass der Pfad von der anderen Seite (über Punkte 19, 20,21….) laufen würde</a:t>
            </a:r>
          </a:p>
          <a:p>
            <a:endParaRPr lang="de-DE" dirty="0"/>
          </a:p>
          <a:p>
            <a:r>
              <a:rPr lang="de-DE" dirty="0"/>
              <a:t>Lösungsansatz:</a:t>
            </a:r>
          </a:p>
          <a:p>
            <a:r>
              <a:rPr lang="de-DE" dirty="0"/>
              <a:t>-Wenn man auf einer Treppe ist, dann auf dieser bleiben bis Y-Koordinate = Ziel-Y-Koordinate</a:t>
            </a:r>
          </a:p>
          <a:p>
            <a:endParaRPr lang="de-DE" dirty="0"/>
          </a:p>
        </p:txBody>
      </p:sp>
      <p:sp>
        <p:nvSpPr>
          <p:cNvPr id="4" name="Foliennummernplatzhalter 3"/>
          <p:cNvSpPr>
            <a:spLocks noGrp="1"/>
          </p:cNvSpPr>
          <p:nvPr>
            <p:ph type="sldNum" sz="quarter" idx="5"/>
          </p:nvPr>
        </p:nvSpPr>
        <p:spPr/>
        <p:txBody>
          <a:bodyPr/>
          <a:lstStyle/>
          <a:p>
            <a:fld id="{F07C548B-D88F-4CDD-9B79-5E210622A0E5}" type="slidenum">
              <a:rPr lang="de-DE" smtClean="0"/>
              <a:t>30</a:t>
            </a:fld>
            <a:endParaRPr lang="de-DE"/>
          </a:p>
        </p:txBody>
      </p:sp>
    </p:spTree>
    <p:extLst>
      <p:ext uri="{BB962C8B-B14F-4D97-AF65-F5344CB8AC3E}">
        <p14:creationId xmlns:p14="http://schemas.microsoft.com/office/powerpoint/2010/main" val="22187027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Da wir in unserem anwendungsfall auf die einzelnen räume (Segmente) zugreifen und interagieren möchten, mussten wir vor dem rendern unserer </a:t>
            </a:r>
            <a:r>
              <a:rPr lang="de-DE" dirty="0" err="1"/>
              <a:t>obj</a:t>
            </a:r>
            <a:r>
              <a:rPr lang="de-DE" dirty="0"/>
              <a:t>  diese in einzelne </a:t>
            </a:r>
            <a:r>
              <a:rPr lang="de-DE" dirty="0" err="1"/>
              <a:t>mashes</a:t>
            </a:r>
            <a:r>
              <a:rPr lang="de-DE" dirty="0"/>
              <a:t> unterteilen.</a:t>
            </a:r>
          </a:p>
          <a:p>
            <a:r>
              <a:rPr lang="de-DE" dirty="0"/>
              <a:t>Dafür haben wir zuerst unser </a:t>
            </a:r>
            <a:r>
              <a:rPr lang="de-DE" dirty="0" err="1"/>
              <a:t>modell</a:t>
            </a:r>
            <a:r>
              <a:rPr lang="de-DE" dirty="0"/>
              <a:t> geladen, haben dann über die </a:t>
            </a:r>
            <a:r>
              <a:rPr lang="de-DE" dirty="0" err="1"/>
              <a:t>childs</a:t>
            </a:r>
            <a:r>
              <a:rPr lang="de-DE" dirty="0"/>
              <a:t> des </a:t>
            </a:r>
            <a:r>
              <a:rPr lang="de-DE" dirty="0" err="1"/>
              <a:t>objektes</a:t>
            </a:r>
            <a:r>
              <a:rPr lang="de-DE" dirty="0"/>
              <a:t> drüber “</a:t>
            </a:r>
            <a:r>
              <a:rPr lang="de-DE" dirty="0" err="1"/>
              <a:t>gemapped</a:t>
            </a:r>
            <a:r>
              <a:rPr lang="de-DE" dirty="0"/>
              <a:t>“ und für jedes </a:t>
            </a:r>
            <a:r>
              <a:rPr lang="de-DE" dirty="0" err="1"/>
              <a:t>child</a:t>
            </a:r>
            <a:r>
              <a:rPr lang="de-DE" dirty="0"/>
              <a:t> ein extra Mesh erstellt das am ende unserem Canvas übergeben wird.</a:t>
            </a:r>
          </a:p>
        </p:txBody>
      </p:sp>
      <p:sp>
        <p:nvSpPr>
          <p:cNvPr id="4" name="Foliennummernplatzhalter 3"/>
          <p:cNvSpPr>
            <a:spLocks noGrp="1"/>
          </p:cNvSpPr>
          <p:nvPr>
            <p:ph type="sldNum" sz="quarter" idx="5"/>
          </p:nvPr>
        </p:nvSpPr>
        <p:spPr/>
        <p:txBody>
          <a:bodyPr/>
          <a:lstStyle/>
          <a:p>
            <a:fld id="{F07C548B-D88F-4CDD-9B79-5E210622A0E5}" type="slidenum">
              <a:rPr lang="de-DE" smtClean="0"/>
              <a:t>31</a:t>
            </a:fld>
            <a:endParaRPr lang="de-DE"/>
          </a:p>
        </p:txBody>
      </p:sp>
    </p:spTree>
    <p:extLst>
      <p:ext uri="{BB962C8B-B14F-4D97-AF65-F5344CB8AC3E}">
        <p14:creationId xmlns:p14="http://schemas.microsoft.com/office/powerpoint/2010/main" val="49327516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a:p>
            <a:r>
              <a:rPr lang="de-DE" dirty="0" err="1"/>
              <a:t>React</a:t>
            </a:r>
            <a:r>
              <a:rPr lang="de-DE" dirty="0"/>
              <a:t> ist eins der schnellsten Frameworks da es ein Virtuelles DOM (</a:t>
            </a:r>
            <a:r>
              <a:rPr lang="de-DE" dirty="0" err="1"/>
              <a:t>Document</a:t>
            </a:r>
            <a:r>
              <a:rPr lang="de-DE" dirty="0"/>
              <a:t> </a:t>
            </a:r>
            <a:r>
              <a:rPr lang="de-DE" dirty="0" err="1"/>
              <a:t>Object</a:t>
            </a:r>
            <a:r>
              <a:rPr lang="de-DE" dirty="0"/>
              <a:t> Model) getrennt von dem eigentlichen DOM erstellt, diese verbindet und </a:t>
            </a:r>
            <a:r>
              <a:rPr lang="de-DE" dirty="0" err="1"/>
              <a:t>adurch</a:t>
            </a:r>
            <a:r>
              <a:rPr lang="de-DE" dirty="0"/>
              <a:t> nur die vom </a:t>
            </a:r>
            <a:r>
              <a:rPr lang="de-DE" dirty="0" err="1"/>
              <a:t>nutzer</a:t>
            </a:r>
            <a:r>
              <a:rPr lang="de-DE" dirty="0"/>
              <a:t> genutzten Elemente abgleicht. </a:t>
            </a:r>
          </a:p>
          <a:p>
            <a:r>
              <a:rPr lang="de-DE" dirty="0" err="1"/>
              <a:t>D.h</a:t>
            </a:r>
            <a:r>
              <a:rPr lang="de-DE" dirty="0"/>
              <a:t> wenn wir ein Raum in unserem </a:t>
            </a:r>
            <a:r>
              <a:rPr lang="de-DE" dirty="0" err="1"/>
              <a:t>gebäude</a:t>
            </a:r>
            <a:r>
              <a:rPr lang="de-DE" dirty="0"/>
              <a:t> auswählen und dadurch die </a:t>
            </a:r>
            <a:r>
              <a:rPr lang="de-DE" dirty="0" err="1"/>
              <a:t>farbe</a:t>
            </a:r>
            <a:r>
              <a:rPr lang="de-DE" dirty="0"/>
              <a:t> ändern wird </a:t>
            </a:r>
            <a:r>
              <a:rPr lang="de-DE" dirty="0" err="1"/>
              <a:t>ledeglich</a:t>
            </a:r>
            <a:r>
              <a:rPr lang="de-DE" dirty="0"/>
              <a:t> der raum neu gerendert und nicht die komplette </a:t>
            </a:r>
            <a:r>
              <a:rPr lang="de-DE" dirty="0" err="1"/>
              <a:t>szene</a:t>
            </a:r>
            <a:r>
              <a:rPr lang="de-DE" dirty="0"/>
              <a:t>.</a:t>
            </a:r>
          </a:p>
          <a:p>
            <a:endParaRPr lang="de-DE" dirty="0"/>
          </a:p>
          <a:p>
            <a:r>
              <a:rPr lang="de-DE" dirty="0" err="1"/>
              <a:t>React</a:t>
            </a:r>
            <a:r>
              <a:rPr lang="de-DE" dirty="0"/>
              <a:t> ermöglicht es auch verschieden Code Schnipsel modular weiterzuverwenden, das ist recht praktisch da man nicht verschiedene Codes für dieselben Funktionen schreiben muss. </a:t>
            </a:r>
          </a:p>
          <a:p>
            <a:r>
              <a:rPr lang="de-DE" dirty="0"/>
              <a:t>Außerdem wirken sich Änderungen an einem bestimmten Teil nicht auf andere Teile der Anwendung aus.</a:t>
            </a:r>
          </a:p>
          <a:p>
            <a:endParaRPr lang="de-DE" dirty="0"/>
          </a:p>
          <a:p>
            <a:r>
              <a:rPr lang="de-DE" dirty="0"/>
              <a:t>Der Einsatz von </a:t>
            </a:r>
            <a:r>
              <a:rPr lang="de-DE" dirty="0" err="1"/>
              <a:t>React</a:t>
            </a:r>
            <a:r>
              <a:rPr lang="de-DE" dirty="0"/>
              <a:t> ist im vergleich zu anderen Frameworks auch relativ einfach, wenn man über einige Grundkenntnisse in JavaScript verfügt.(Die </a:t>
            </a:r>
            <a:r>
              <a:rPr lang="de-DE" dirty="0" err="1"/>
              <a:t>komplexität</a:t>
            </a:r>
            <a:r>
              <a:rPr lang="de-DE" dirty="0"/>
              <a:t> komm in unserem fall durch </a:t>
            </a:r>
            <a:r>
              <a:rPr lang="de-DE" dirty="0" err="1"/>
              <a:t>Three.Js</a:t>
            </a:r>
            <a:r>
              <a:rPr lang="de-DE" dirty="0"/>
              <a:t> </a:t>
            </a:r>
            <a:r>
              <a:rPr lang="de-DE" dirty="0" err="1"/>
              <a:t>bzw</a:t>
            </a:r>
            <a:r>
              <a:rPr lang="de-DE" dirty="0"/>
              <a:t> R3F)</a:t>
            </a:r>
          </a:p>
          <a:p>
            <a:endParaRPr lang="de-DE" dirty="0"/>
          </a:p>
          <a:p>
            <a:r>
              <a:rPr lang="de-DE" dirty="0"/>
              <a:t>Außerdem sind die von </a:t>
            </a:r>
            <a:r>
              <a:rPr lang="de-DE" dirty="0" err="1"/>
              <a:t>React</a:t>
            </a:r>
            <a:r>
              <a:rPr lang="de-DE" dirty="0"/>
              <a:t> </a:t>
            </a:r>
            <a:r>
              <a:rPr lang="de-DE" dirty="0" err="1"/>
              <a:t>bereitgestellen</a:t>
            </a:r>
            <a:r>
              <a:rPr lang="de-DE" dirty="0"/>
              <a:t> Hooks in unserem fall sehr hilfreich. </a:t>
            </a:r>
          </a:p>
          <a:p>
            <a:endParaRPr lang="de-DE" dirty="0"/>
          </a:p>
          <a:p>
            <a:endParaRPr lang="de-DE" dirty="0"/>
          </a:p>
          <a:p>
            <a:endParaRPr lang="de-DE" dirty="0"/>
          </a:p>
        </p:txBody>
      </p:sp>
      <p:sp>
        <p:nvSpPr>
          <p:cNvPr id="4" name="Foliennummernplatzhalter 3"/>
          <p:cNvSpPr>
            <a:spLocks noGrp="1"/>
          </p:cNvSpPr>
          <p:nvPr>
            <p:ph type="sldNum" sz="quarter" idx="5"/>
          </p:nvPr>
        </p:nvSpPr>
        <p:spPr/>
        <p:txBody>
          <a:bodyPr/>
          <a:lstStyle/>
          <a:p>
            <a:fld id="{F07C548B-D88F-4CDD-9B79-5E210622A0E5}" type="slidenum">
              <a:rPr lang="de-DE" smtClean="0"/>
              <a:t>32</a:t>
            </a:fld>
            <a:endParaRPr lang="de-DE"/>
          </a:p>
        </p:txBody>
      </p:sp>
    </p:spTree>
    <p:extLst>
      <p:ext uri="{BB962C8B-B14F-4D97-AF65-F5344CB8AC3E}">
        <p14:creationId xmlns:p14="http://schemas.microsoft.com/office/powerpoint/2010/main" val="251358133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Der letzte PoC, die Implementierung verschiedener Kameras wurde noch nicht angegangen.</a:t>
            </a:r>
          </a:p>
        </p:txBody>
      </p:sp>
      <p:sp>
        <p:nvSpPr>
          <p:cNvPr id="4" name="Foliennummernplatzhalter 3"/>
          <p:cNvSpPr>
            <a:spLocks noGrp="1"/>
          </p:cNvSpPr>
          <p:nvPr>
            <p:ph type="sldNum" sz="quarter" idx="5"/>
          </p:nvPr>
        </p:nvSpPr>
        <p:spPr/>
        <p:txBody>
          <a:bodyPr/>
          <a:lstStyle/>
          <a:p>
            <a:fld id="{F07C548B-D88F-4CDD-9B79-5E210622A0E5}" type="slidenum">
              <a:rPr lang="de-DE" smtClean="0"/>
              <a:t>33</a:t>
            </a:fld>
            <a:endParaRPr lang="de-DE"/>
          </a:p>
        </p:txBody>
      </p:sp>
    </p:spTree>
    <p:extLst>
      <p:ext uri="{BB962C8B-B14F-4D97-AF65-F5344CB8AC3E}">
        <p14:creationId xmlns:p14="http://schemas.microsoft.com/office/powerpoint/2010/main" val="309226089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Stattdessen schriftliche Formulierung der aktuellen Risiken/Probleme</a:t>
            </a:r>
          </a:p>
        </p:txBody>
      </p:sp>
      <p:sp>
        <p:nvSpPr>
          <p:cNvPr id="4" name="Foliennummernplatzhalter 3"/>
          <p:cNvSpPr>
            <a:spLocks noGrp="1"/>
          </p:cNvSpPr>
          <p:nvPr>
            <p:ph type="sldNum" sz="quarter" idx="5"/>
          </p:nvPr>
        </p:nvSpPr>
        <p:spPr/>
        <p:txBody>
          <a:bodyPr/>
          <a:lstStyle/>
          <a:p>
            <a:fld id="{F07C548B-D88F-4CDD-9B79-5E210622A0E5}" type="slidenum">
              <a:rPr lang="de-DE" smtClean="0"/>
              <a:t>34</a:t>
            </a:fld>
            <a:endParaRPr lang="de-DE"/>
          </a:p>
        </p:txBody>
      </p:sp>
    </p:spTree>
    <p:extLst>
      <p:ext uri="{BB962C8B-B14F-4D97-AF65-F5344CB8AC3E}">
        <p14:creationId xmlns:p14="http://schemas.microsoft.com/office/powerpoint/2010/main" val="303282844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Ab hier die Infos zum 4. Audit</a:t>
            </a:r>
          </a:p>
        </p:txBody>
      </p:sp>
      <p:sp>
        <p:nvSpPr>
          <p:cNvPr id="4" name="Foliennummernplatzhalter 3"/>
          <p:cNvSpPr>
            <a:spLocks noGrp="1"/>
          </p:cNvSpPr>
          <p:nvPr>
            <p:ph type="sldNum" sz="quarter" idx="5"/>
          </p:nvPr>
        </p:nvSpPr>
        <p:spPr/>
        <p:txBody>
          <a:bodyPr/>
          <a:lstStyle/>
          <a:p>
            <a:fld id="{F07C548B-D88F-4CDD-9B79-5E210622A0E5}" type="slidenum">
              <a:rPr lang="de-DE" smtClean="0"/>
              <a:t>35</a:t>
            </a:fld>
            <a:endParaRPr lang="de-DE"/>
          </a:p>
        </p:txBody>
      </p:sp>
    </p:spTree>
    <p:extLst>
      <p:ext uri="{BB962C8B-B14F-4D97-AF65-F5344CB8AC3E}">
        <p14:creationId xmlns:p14="http://schemas.microsoft.com/office/powerpoint/2010/main" val="169991955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F07C548B-D88F-4CDD-9B79-5E210622A0E5}" type="slidenum">
              <a:rPr lang="de-DE" smtClean="0"/>
              <a:t>36</a:t>
            </a:fld>
            <a:endParaRPr lang="de-DE"/>
          </a:p>
        </p:txBody>
      </p:sp>
    </p:spTree>
    <p:extLst>
      <p:ext uri="{BB962C8B-B14F-4D97-AF65-F5344CB8AC3E}">
        <p14:creationId xmlns:p14="http://schemas.microsoft.com/office/powerpoint/2010/main" val="263885176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Jens, </a:t>
            </a:r>
          </a:p>
        </p:txBody>
      </p:sp>
      <p:sp>
        <p:nvSpPr>
          <p:cNvPr id="4" name="Foliennummernplatzhalter 3"/>
          <p:cNvSpPr>
            <a:spLocks noGrp="1"/>
          </p:cNvSpPr>
          <p:nvPr>
            <p:ph type="sldNum" sz="quarter" idx="5"/>
          </p:nvPr>
        </p:nvSpPr>
        <p:spPr/>
        <p:txBody>
          <a:bodyPr/>
          <a:lstStyle/>
          <a:p>
            <a:fld id="{F07C548B-D88F-4CDD-9B79-5E210622A0E5}" type="slidenum">
              <a:rPr lang="de-DE" smtClean="0"/>
              <a:t>37</a:t>
            </a:fld>
            <a:endParaRPr lang="de-DE"/>
          </a:p>
        </p:txBody>
      </p:sp>
    </p:spTree>
    <p:extLst>
      <p:ext uri="{BB962C8B-B14F-4D97-AF65-F5344CB8AC3E}">
        <p14:creationId xmlns:p14="http://schemas.microsoft.com/office/powerpoint/2010/main" val="348518504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F07C548B-D88F-4CDD-9B79-5E210622A0E5}" type="slidenum">
              <a:rPr lang="de-DE" smtClean="0"/>
              <a:t>38</a:t>
            </a:fld>
            <a:endParaRPr lang="de-DE"/>
          </a:p>
        </p:txBody>
      </p:sp>
    </p:spTree>
    <p:extLst>
      <p:ext uri="{BB962C8B-B14F-4D97-AF65-F5344CB8AC3E}">
        <p14:creationId xmlns:p14="http://schemas.microsoft.com/office/powerpoint/2010/main" val="5410636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Iteration: </a:t>
            </a:r>
            <a:r>
              <a:rPr lang="de-DE" dirty="0" err="1"/>
              <a:t>Kennzeichung</a:t>
            </a:r>
            <a:r>
              <a:rPr lang="de-DE" dirty="0"/>
              <a:t> der Tools die zu Three.js gehören</a:t>
            </a:r>
          </a:p>
          <a:p>
            <a:endParaRPr lang="de-DE" dirty="0"/>
          </a:p>
        </p:txBody>
      </p:sp>
      <p:sp>
        <p:nvSpPr>
          <p:cNvPr id="4" name="Foliennummernplatzhalter 3"/>
          <p:cNvSpPr>
            <a:spLocks noGrp="1"/>
          </p:cNvSpPr>
          <p:nvPr>
            <p:ph type="sldNum" sz="quarter" idx="5"/>
          </p:nvPr>
        </p:nvSpPr>
        <p:spPr/>
        <p:txBody>
          <a:bodyPr/>
          <a:lstStyle/>
          <a:p>
            <a:fld id="{F07C548B-D88F-4CDD-9B79-5E210622A0E5}" type="slidenum">
              <a:rPr lang="de-DE" smtClean="0"/>
              <a:t>5</a:t>
            </a:fld>
            <a:endParaRPr lang="de-DE"/>
          </a:p>
        </p:txBody>
      </p:sp>
    </p:spTree>
    <p:extLst>
      <p:ext uri="{BB962C8B-B14F-4D97-AF65-F5344CB8AC3E}">
        <p14:creationId xmlns:p14="http://schemas.microsoft.com/office/powerpoint/2010/main" val="409241242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Die UI Entwürfe sind in dem Artefakte Ordner hinterlegt</a:t>
            </a:r>
          </a:p>
        </p:txBody>
      </p:sp>
      <p:sp>
        <p:nvSpPr>
          <p:cNvPr id="4" name="Foliennummernplatzhalter 3"/>
          <p:cNvSpPr>
            <a:spLocks noGrp="1"/>
          </p:cNvSpPr>
          <p:nvPr>
            <p:ph type="sldNum" sz="quarter" idx="5"/>
          </p:nvPr>
        </p:nvSpPr>
        <p:spPr/>
        <p:txBody>
          <a:bodyPr/>
          <a:lstStyle/>
          <a:p>
            <a:fld id="{F07C548B-D88F-4CDD-9B79-5E210622A0E5}" type="slidenum">
              <a:rPr lang="de-DE" smtClean="0"/>
              <a:t>39</a:t>
            </a:fld>
            <a:endParaRPr lang="de-DE"/>
          </a:p>
        </p:txBody>
      </p:sp>
    </p:spTree>
    <p:extLst>
      <p:ext uri="{BB962C8B-B14F-4D97-AF65-F5344CB8AC3E}">
        <p14:creationId xmlns:p14="http://schemas.microsoft.com/office/powerpoint/2010/main" val="126936382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F07C548B-D88F-4CDD-9B79-5E210622A0E5}" type="slidenum">
              <a:rPr lang="de-DE" smtClean="0"/>
              <a:t>40</a:t>
            </a:fld>
            <a:endParaRPr lang="de-DE"/>
          </a:p>
        </p:txBody>
      </p:sp>
    </p:spTree>
    <p:extLst>
      <p:ext uri="{BB962C8B-B14F-4D97-AF65-F5344CB8AC3E}">
        <p14:creationId xmlns:p14="http://schemas.microsoft.com/office/powerpoint/2010/main" val="117950354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F07C548B-D88F-4CDD-9B79-5E210622A0E5}" type="slidenum">
              <a:rPr lang="de-DE" smtClean="0"/>
              <a:t>41</a:t>
            </a:fld>
            <a:endParaRPr lang="de-DE"/>
          </a:p>
        </p:txBody>
      </p:sp>
    </p:spTree>
    <p:extLst>
      <p:ext uri="{BB962C8B-B14F-4D97-AF65-F5344CB8AC3E}">
        <p14:creationId xmlns:p14="http://schemas.microsoft.com/office/powerpoint/2010/main" val="97701133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Alle  muss Anforderungen sind umgesetzt worden</a:t>
            </a:r>
          </a:p>
        </p:txBody>
      </p:sp>
      <p:sp>
        <p:nvSpPr>
          <p:cNvPr id="4" name="Foliennummernplatzhalter 3"/>
          <p:cNvSpPr>
            <a:spLocks noGrp="1"/>
          </p:cNvSpPr>
          <p:nvPr>
            <p:ph type="sldNum" sz="quarter" idx="5"/>
          </p:nvPr>
        </p:nvSpPr>
        <p:spPr/>
        <p:txBody>
          <a:bodyPr/>
          <a:lstStyle/>
          <a:p>
            <a:fld id="{F07C548B-D88F-4CDD-9B79-5E210622A0E5}" type="slidenum">
              <a:rPr lang="de-DE" smtClean="0"/>
              <a:t>42</a:t>
            </a:fld>
            <a:endParaRPr lang="de-DE"/>
          </a:p>
        </p:txBody>
      </p:sp>
    </p:spTree>
    <p:extLst>
      <p:ext uri="{BB962C8B-B14F-4D97-AF65-F5344CB8AC3E}">
        <p14:creationId xmlns:p14="http://schemas.microsoft.com/office/powerpoint/2010/main" val="406900107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Einige soll Anforderungen wurden umgesetzt bzw. in Teilen umgesetzt.</a:t>
            </a:r>
          </a:p>
          <a:p>
            <a:r>
              <a:rPr lang="de-DE" dirty="0"/>
              <a:t>Die Kann Anforderungen wurden noch nicht umgesetzt.</a:t>
            </a:r>
          </a:p>
        </p:txBody>
      </p:sp>
      <p:sp>
        <p:nvSpPr>
          <p:cNvPr id="4" name="Foliennummernplatzhalter 3"/>
          <p:cNvSpPr>
            <a:spLocks noGrp="1"/>
          </p:cNvSpPr>
          <p:nvPr>
            <p:ph type="sldNum" sz="quarter" idx="5"/>
          </p:nvPr>
        </p:nvSpPr>
        <p:spPr/>
        <p:txBody>
          <a:bodyPr/>
          <a:lstStyle/>
          <a:p>
            <a:fld id="{F07C548B-D88F-4CDD-9B79-5E210622A0E5}" type="slidenum">
              <a:rPr lang="de-DE" smtClean="0"/>
              <a:t>43</a:t>
            </a:fld>
            <a:endParaRPr lang="de-DE"/>
          </a:p>
        </p:txBody>
      </p:sp>
    </p:spTree>
    <p:extLst>
      <p:ext uri="{BB962C8B-B14F-4D97-AF65-F5344CB8AC3E}">
        <p14:creationId xmlns:p14="http://schemas.microsoft.com/office/powerpoint/2010/main" val="216167741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F07C548B-D88F-4CDD-9B79-5E210622A0E5}" type="slidenum">
              <a:rPr lang="de-DE" smtClean="0"/>
              <a:t>44</a:t>
            </a:fld>
            <a:endParaRPr lang="de-DE"/>
          </a:p>
        </p:txBody>
      </p:sp>
    </p:spTree>
    <p:extLst>
      <p:ext uri="{BB962C8B-B14F-4D97-AF65-F5344CB8AC3E}">
        <p14:creationId xmlns:p14="http://schemas.microsoft.com/office/powerpoint/2010/main" val="297390032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F07C548B-D88F-4CDD-9B79-5E210622A0E5}" type="slidenum">
              <a:rPr lang="de-DE" smtClean="0"/>
              <a:t>45</a:t>
            </a:fld>
            <a:endParaRPr lang="de-DE"/>
          </a:p>
        </p:txBody>
      </p:sp>
    </p:spTree>
    <p:extLst>
      <p:ext uri="{BB962C8B-B14F-4D97-AF65-F5344CB8AC3E}">
        <p14:creationId xmlns:p14="http://schemas.microsoft.com/office/powerpoint/2010/main" val="11558647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Iteration: </a:t>
            </a:r>
            <a:r>
              <a:rPr lang="de-DE" dirty="0" err="1"/>
              <a:t>Kennzeichung</a:t>
            </a:r>
            <a:r>
              <a:rPr lang="de-DE" dirty="0"/>
              <a:t> der Tools die zu Three.js gehören</a:t>
            </a:r>
          </a:p>
          <a:p>
            <a:endParaRPr lang="de-DE" dirty="0"/>
          </a:p>
        </p:txBody>
      </p:sp>
      <p:sp>
        <p:nvSpPr>
          <p:cNvPr id="4" name="Foliennummernplatzhalter 3"/>
          <p:cNvSpPr>
            <a:spLocks noGrp="1"/>
          </p:cNvSpPr>
          <p:nvPr>
            <p:ph type="sldNum" sz="quarter" idx="5"/>
          </p:nvPr>
        </p:nvSpPr>
        <p:spPr/>
        <p:txBody>
          <a:bodyPr/>
          <a:lstStyle/>
          <a:p>
            <a:fld id="{F07C548B-D88F-4CDD-9B79-5E210622A0E5}" type="slidenum">
              <a:rPr lang="de-DE" smtClean="0"/>
              <a:t>8</a:t>
            </a:fld>
            <a:endParaRPr lang="de-DE"/>
          </a:p>
        </p:txBody>
      </p:sp>
    </p:spTree>
    <p:extLst>
      <p:ext uri="{BB962C8B-B14F-4D97-AF65-F5344CB8AC3E}">
        <p14:creationId xmlns:p14="http://schemas.microsoft.com/office/powerpoint/2010/main" val="31148320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Iteration: </a:t>
            </a:r>
            <a:r>
              <a:rPr lang="de-DE" dirty="0" err="1"/>
              <a:t>Kennzeichung</a:t>
            </a:r>
            <a:r>
              <a:rPr lang="de-DE" dirty="0"/>
              <a:t> der Tools die zu Three.js gehören</a:t>
            </a:r>
          </a:p>
          <a:p>
            <a:endParaRPr lang="de-DE" dirty="0"/>
          </a:p>
        </p:txBody>
      </p:sp>
      <p:sp>
        <p:nvSpPr>
          <p:cNvPr id="4" name="Foliennummernplatzhalter 3"/>
          <p:cNvSpPr>
            <a:spLocks noGrp="1"/>
          </p:cNvSpPr>
          <p:nvPr>
            <p:ph type="sldNum" sz="quarter" idx="5"/>
          </p:nvPr>
        </p:nvSpPr>
        <p:spPr/>
        <p:txBody>
          <a:bodyPr/>
          <a:lstStyle/>
          <a:p>
            <a:fld id="{F07C548B-D88F-4CDD-9B79-5E210622A0E5}" type="slidenum">
              <a:rPr lang="de-DE" smtClean="0"/>
              <a:t>9</a:t>
            </a:fld>
            <a:endParaRPr lang="de-DE"/>
          </a:p>
        </p:txBody>
      </p:sp>
    </p:spTree>
    <p:extLst>
      <p:ext uri="{BB962C8B-B14F-4D97-AF65-F5344CB8AC3E}">
        <p14:creationId xmlns:p14="http://schemas.microsoft.com/office/powerpoint/2010/main" val="30525294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Iteration: </a:t>
            </a:r>
            <a:r>
              <a:rPr lang="de-DE" dirty="0" err="1"/>
              <a:t>Kennzeichung</a:t>
            </a:r>
            <a:r>
              <a:rPr lang="de-DE" dirty="0"/>
              <a:t> der Tools die zu Three.js gehören</a:t>
            </a:r>
          </a:p>
          <a:p>
            <a:endParaRPr lang="de-DE" dirty="0"/>
          </a:p>
        </p:txBody>
      </p:sp>
      <p:sp>
        <p:nvSpPr>
          <p:cNvPr id="4" name="Foliennummernplatzhalter 3"/>
          <p:cNvSpPr>
            <a:spLocks noGrp="1"/>
          </p:cNvSpPr>
          <p:nvPr>
            <p:ph type="sldNum" sz="quarter" idx="5"/>
          </p:nvPr>
        </p:nvSpPr>
        <p:spPr/>
        <p:txBody>
          <a:bodyPr/>
          <a:lstStyle/>
          <a:p>
            <a:fld id="{F07C548B-D88F-4CDD-9B79-5E210622A0E5}" type="slidenum">
              <a:rPr lang="de-DE" smtClean="0"/>
              <a:t>10</a:t>
            </a:fld>
            <a:endParaRPr lang="de-DE"/>
          </a:p>
        </p:txBody>
      </p:sp>
    </p:spTree>
    <p:extLst>
      <p:ext uri="{BB962C8B-B14F-4D97-AF65-F5344CB8AC3E}">
        <p14:creationId xmlns:p14="http://schemas.microsoft.com/office/powerpoint/2010/main" val="10384965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Bei der Durchführung wurde klar, dass durch die Analyse keine neuen Erkenntnisse entstehen.</a:t>
            </a:r>
          </a:p>
          <a:p>
            <a:r>
              <a:rPr lang="de-DE" dirty="0"/>
              <a:t>Die Domäne an sich ist geschlossen und hat wenig externe Abhängigkeiten, sodass keine externen Risiken vorhanden sind.</a:t>
            </a:r>
          </a:p>
        </p:txBody>
      </p:sp>
      <p:sp>
        <p:nvSpPr>
          <p:cNvPr id="4" name="Foliennummernplatzhalter 3"/>
          <p:cNvSpPr>
            <a:spLocks noGrp="1"/>
          </p:cNvSpPr>
          <p:nvPr>
            <p:ph type="sldNum" sz="quarter" idx="5"/>
          </p:nvPr>
        </p:nvSpPr>
        <p:spPr/>
        <p:txBody>
          <a:bodyPr/>
          <a:lstStyle/>
          <a:p>
            <a:fld id="{F07C548B-D88F-4CDD-9B79-5E210622A0E5}" type="slidenum">
              <a:rPr lang="de-DE" smtClean="0"/>
              <a:t>11</a:t>
            </a:fld>
            <a:endParaRPr lang="de-DE"/>
          </a:p>
        </p:txBody>
      </p:sp>
    </p:spTree>
    <p:extLst>
      <p:ext uri="{BB962C8B-B14F-4D97-AF65-F5344CB8AC3E}">
        <p14:creationId xmlns:p14="http://schemas.microsoft.com/office/powerpoint/2010/main" val="21809041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Stattdessen schriftliche Formulierung der aktuellen Risiken/Probleme</a:t>
            </a:r>
          </a:p>
        </p:txBody>
      </p:sp>
      <p:sp>
        <p:nvSpPr>
          <p:cNvPr id="4" name="Foliennummernplatzhalter 3"/>
          <p:cNvSpPr>
            <a:spLocks noGrp="1"/>
          </p:cNvSpPr>
          <p:nvPr>
            <p:ph type="sldNum" sz="quarter" idx="5"/>
          </p:nvPr>
        </p:nvSpPr>
        <p:spPr/>
        <p:txBody>
          <a:bodyPr/>
          <a:lstStyle/>
          <a:p>
            <a:fld id="{F07C548B-D88F-4CDD-9B79-5E210622A0E5}" type="slidenum">
              <a:rPr lang="de-DE" smtClean="0"/>
              <a:t>14</a:t>
            </a:fld>
            <a:endParaRPr lang="de-DE"/>
          </a:p>
        </p:txBody>
      </p:sp>
    </p:spTree>
    <p:extLst>
      <p:ext uri="{BB962C8B-B14F-4D97-AF65-F5344CB8AC3E}">
        <p14:creationId xmlns:p14="http://schemas.microsoft.com/office/powerpoint/2010/main" val="1936004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Der letzte PoC, die Implementierung verschiedener Kameras wurde noch nicht angegangen.</a:t>
            </a:r>
          </a:p>
        </p:txBody>
      </p:sp>
      <p:sp>
        <p:nvSpPr>
          <p:cNvPr id="4" name="Foliennummernplatzhalter 3"/>
          <p:cNvSpPr>
            <a:spLocks noGrp="1"/>
          </p:cNvSpPr>
          <p:nvPr>
            <p:ph type="sldNum" sz="quarter" idx="5"/>
          </p:nvPr>
        </p:nvSpPr>
        <p:spPr/>
        <p:txBody>
          <a:bodyPr/>
          <a:lstStyle/>
          <a:p>
            <a:fld id="{F07C548B-D88F-4CDD-9B79-5E210622A0E5}" type="slidenum">
              <a:rPr lang="de-DE" smtClean="0"/>
              <a:t>18</a:t>
            </a:fld>
            <a:endParaRPr lang="de-DE"/>
          </a:p>
        </p:txBody>
      </p:sp>
    </p:spTree>
    <p:extLst>
      <p:ext uri="{BB962C8B-B14F-4D97-AF65-F5344CB8AC3E}">
        <p14:creationId xmlns:p14="http://schemas.microsoft.com/office/powerpoint/2010/main" val="18603147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47E84E1-CF05-6138-3687-0870B9198571}"/>
              </a:ext>
            </a:extLst>
          </p:cNvPr>
          <p:cNvSpPr>
            <a:spLocks noGrp="1"/>
          </p:cNvSpPr>
          <p:nvPr>
            <p:ph type="ctrTitle"/>
          </p:nvPr>
        </p:nvSpPr>
        <p:spPr>
          <a:xfrm>
            <a:off x="1524000" y="1122363"/>
            <a:ext cx="9144000" cy="2387600"/>
          </a:xfrm>
        </p:spPr>
        <p:txBody>
          <a:bodyPr anchor="b"/>
          <a:lstStyle>
            <a:lvl1pPr algn="ctr">
              <a:defRPr sz="6000"/>
            </a:lvl1pPr>
          </a:lstStyle>
          <a:p>
            <a:r>
              <a:rPr lang="de-DE"/>
              <a:t>Mastertitelformat bearbeiten</a:t>
            </a:r>
          </a:p>
        </p:txBody>
      </p:sp>
      <p:sp>
        <p:nvSpPr>
          <p:cNvPr id="3" name="Untertitel 2">
            <a:extLst>
              <a:ext uri="{FF2B5EF4-FFF2-40B4-BE49-F238E27FC236}">
                <a16:creationId xmlns:a16="http://schemas.microsoft.com/office/drawing/2014/main" id="{0E024D17-38DD-D3AC-7C28-07F149B9D0A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p>
        </p:txBody>
      </p:sp>
      <p:sp>
        <p:nvSpPr>
          <p:cNvPr id="4" name="Datumsplatzhalter 3">
            <a:extLst>
              <a:ext uri="{FF2B5EF4-FFF2-40B4-BE49-F238E27FC236}">
                <a16:creationId xmlns:a16="http://schemas.microsoft.com/office/drawing/2014/main" id="{202C56C4-7112-7D68-45FD-53FAF42DE9B6}"/>
              </a:ext>
            </a:extLst>
          </p:cNvPr>
          <p:cNvSpPr>
            <a:spLocks noGrp="1"/>
          </p:cNvSpPr>
          <p:nvPr>
            <p:ph type="dt" sz="half" idx="10"/>
          </p:nvPr>
        </p:nvSpPr>
        <p:spPr/>
        <p:txBody>
          <a:bodyPr/>
          <a:lstStyle/>
          <a:p>
            <a:fld id="{25653B46-49E9-49CA-9AB5-C5A747C8BE70}" type="datetimeFigureOut">
              <a:rPr lang="de-DE" smtClean="0"/>
              <a:t>13.02.23</a:t>
            </a:fld>
            <a:endParaRPr lang="de-DE"/>
          </a:p>
        </p:txBody>
      </p:sp>
      <p:sp>
        <p:nvSpPr>
          <p:cNvPr id="5" name="Fußzeilenplatzhalter 4">
            <a:extLst>
              <a:ext uri="{FF2B5EF4-FFF2-40B4-BE49-F238E27FC236}">
                <a16:creationId xmlns:a16="http://schemas.microsoft.com/office/drawing/2014/main" id="{AAB5D59E-DF98-FEF4-C22B-DCE4307D13E1}"/>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3619C6D6-EE18-4853-077B-B31824AD6B4B}"/>
              </a:ext>
            </a:extLst>
          </p:cNvPr>
          <p:cNvSpPr>
            <a:spLocks noGrp="1"/>
          </p:cNvSpPr>
          <p:nvPr>
            <p:ph type="sldNum" sz="quarter" idx="12"/>
          </p:nvPr>
        </p:nvSpPr>
        <p:spPr/>
        <p:txBody>
          <a:bodyPr/>
          <a:lstStyle/>
          <a:p>
            <a:fld id="{FD9B3B1A-3356-4D9A-9CCF-0B70AD8C2002}" type="slidenum">
              <a:rPr lang="de-DE" smtClean="0"/>
              <a:t>‹Nr.›</a:t>
            </a:fld>
            <a:endParaRPr lang="de-DE"/>
          </a:p>
        </p:txBody>
      </p:sp>
    </p:spTree>
    <p:extLst>
      <p:ext uri="{BB962C8B-B14F-4D97-AF65-F5344CB8AC3E}">
        <p14:creationId xmlns:p14="http://schemas.microsoft.com/office/powerpoint/2010/main" val="16783185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49C135D-7614-C855-E806-7C5A84D6304B}"/>
              </a:ext>
            </a:extLst>
          </p:cNvPr>
          <p:cNvSpPr>
            <a:spLocks noGrp="1"/>
          </p:cNvSpPr>
          <p:nvPr>
            <p:ph type="title"/>
          </p:nvPr>
        </p:nvSpPr>
        <p:spPr/>
        <p:txBody>
          <a:bodyPr/>
          <a:lstStyle/>
          <a:p>
            <a:r>
              <a:rPr lang="de-DE"/>
              <a:t>Mastertitelformat bearbeiten</a:t>
            </a:r>
          </a:p>
        </p:txBody>
      </p:sp>
      <p:sp>
        <p:nvSpPr>
          <p:cNvPr id="3" name="Vertikaler Textplatzhalter 2">
            <a:extLst>
              <a:ext uri="{FF2B5EF4-FFF2-40B4-BE49-F238E27FC236}">
                <a16:creationId xmlns:a16="http://schemas.microsoft.com/office/drawing/2014/main" id="{BB0F80D4-B003-8CA0-7DA9-0B03A6739180}"/>
              </a:ext>
            </a:extLst>
          </p:cNvPr>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8C817915-7DE1-400D-C170-62D9775C96EB}"/>
              </a:ext>
            </a:extLst>
          </p:cNvPr>
          <p:cNvSpPr>
            <a:spLocks noGrp="1"/>
          </p:cNvSpPr>
          <p:nvPr>
            <p:ph type="dt" sz="half" idx="10"/>
          </p:nvPr>
        </p:nvSpPr>
        <p:spPr/>
        <p:txBody>
          <a:bodyPr/>
          <a:lstStyle/>
          <a:p>
            <a:fld id="{25653B46-49E9-49CA-9AB5-C5A747C8BE70}" type="datetimeFigureOut">
              <a:rPr lang="de-DE" smtClean="0"/>
              <a:t>13.02.23</a:t>
            </a:fld>
            <a:endParaRPr lang="de-DE"/>
          </a:p>
        </p:txBody>
      </p:sp>
      <p:sp>
        <p:nvSpPr>
          <p:cNvPr id="5" name="Fußzeilenplatzhalter 4">
            <a:extLst>
              <a:ext uri="{FF2B5EF4-FFF2-40B4-BE49-F238E27FC236}">
                <a16:creationId xmlns:a16="http://schemas.microsoft.com/office/drawing/2014/main" id="{7FF54125-CCFB-7178-F464-7D1CAD7C3529}"/>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26044489-E1D8-2C38-3788-471CA862C55A}"/>
              </a:ext>
            </a:extLst>
          </p:cNvPr>
          <p:cNvSpPr>
            <a:spLocks noGrp="1"/>
          </p:cNvSpPr>
          <p:nvPr>
            <p:ph type="sldNum" sz="quarter" idx="12"/>
          </p:nvPr>
        </p:nvSpPr>
        <p:spPr/>
        <p:txBody>
          <a:bodyPr/>
          <a:lstStyle/>
          <a:p>
            <a:fld id="{FD9B3B1A-3356-4D9A-9CCF-0B70AD8C2002}" type="slidenum">
              <a:rPr lang="de-DE" smtClean="0"/>
              <a:t>‹Nr.›</a:t>
            </a:fld>
            <a:endParaRPr lang="de-DE"/>
          </a:p>
        </p:txBody>
      </p:sp>
    </p:spTree>
    <p:extLst>
      <p:ext uri="{BB962C8B-B14F-4D97-AF65-F5344CB8AC3E}">
        <p14:creationId xmlns:p14="http://schemas.microsoft.com/office/powerpoint/2010/main" val="11021736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a:extLst>
              <a:ext uri="{FF2B5EF4-FFF2-40B4-BE49-F238E27FC236}">
                <a16:creationId xmlns:a16="http://schemas.microsoft.com/office/drawing/2014/main" id="{219FD125-8B73-3B6D-A126-5B8E497E182B}"/>
              </a:ext>
            </a:extLst>
          </p:cNvPr>
          <p:cNvSpPr>
            <a:spLocks noGrp="1"/>
          </p:cNvSpPr>
          <p:nvPr>
            <p:ph type="title" orient="vert"/>
          </p:nvPr>
        </p:nvSpPr>
        <p:spPr>
          <a:xfrm>
            <a:off x="8724900" y="365125"/>
            <a:ext cx="2628900" cy="5811838"/>
          </a:xfrm>
        </p:spPr>
        <p:txBody>
          <a:bodyPr vert="eaVert"/>
          <a:lstStyle/>
          <a:p>
            <a:r>
              <a:rPr lang="de-DE"/>
              <a:t>Mastertitelformat bearbeiten</a:t>
            </a:r>
          </a:p>
        </p:txBody>
      </p:sp>
      <p:sp>
        <p:nvSpPr>
          <p:cNvPr id="3" name="Vertikaler Textplatzhalter 2">
            <a:extLst>
              <a:ext uri="{FF2B5EF4-FFF2-40B4-BE49-F238E27FC236}">
                <a16:creationId xmlns:a16="http://schemas.microsoft.com/office/drawing/2014/main" id="{9BD292BA-4BAC-C40A-BCAF-99BADEF18AD1}"/>
              </a:ext>
            </a:extLst>
          </p:cNvPr>
          <p:cNvSpPr>
            <a:spLocks noGrp="1"/>
          </p:cNvSpPr>
          <p:nvPr>
            <p:ph type="body" orient="vert" idx="1"/>
          </p:nvPr>
        </p:nvSpPr>
        <p:spPr>
          <a:xfrm>
            <a:off x="838200" y="365125"/>
            <a:ext cx="7734300"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32DC51E9-A0AE-4C45-EAFC-E691BED17CA6}"/>
              </a:ext>
            </a:extLst>
          </p:cNvPr>
          <p:cNvSpPr>
            <a:spLocks noGrp="1"/>
          </p:cNvSpPr>
          <p:nvPr>
            <p:ph type="dt" sz="half" idx="10"/>
          </p:nvPr>
        </p:nvSpPr>
        <p:spPr/>
        <p:txBody>
          <a:bodyPr/>
          <a:lstStyle/>
          <a:p>
            <a:fld id="{25653B46-49E9-49CA-9AB5-C5A747C8BE70}" type="datetimeFigureOut">
              <a:rPr lang="de-DE" smtClean="0"/>
              <a:t>13.02.23</a:t>
            </a:fld>
            <a:endParaRPr lang="de-DE"/>
          </a:p>
        </p:txBody>
      </p:sp>
      <p:sp>
        <p:nvSpPr>
          <p:cNvPr id="5" name="Fußzeilenplatzhalter 4">
            <a:extLst>
              <a:ext uri="{FF2B5EF4-FFF2-40B4-BE49-F238E27FC236}">
                <a16:creationId xmlns:a16="http://schemas.microsoft.com/office/drawing/2014/main" id="{BB2E38FB-4046-7B2D-780F-E27ED9C3D507}"/>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64E72100-71D8-B1D8-90AE-8BC8A9B71CB9}"/>
              </a:ext>
            </a:extLst>
          </p:cNvPr>
          <p:cNvSpPr>
            <a:spLocks noGrp="1"/>
          </p:cNvSpPr>
          <p:nvPr>
            <p:ph type="sldNum" sz="quarter" idx="12"/>
          </p:nvPr>
        </p:nvSpPr>
        <p:spPr/>
        <p:txBody>
          <a:bodyPr/>
          <a:lstStyle/>
          <a:p>
            <a:fld id="{FD9B3B1A-3356-4D9A-9CCF-0B70AD8C2002}" type="slidenum">
              <a:rPr lang="de-DE" smtClean="0"/>
              <a:t>‹Nr.›</a:t>
            </a:fld>
            <a:endParaRPr lang="de-DE"/>
          </a:p>
        </p:txBody>
      </p:sp>
    </p:spTree>
    <p:extLst>
      <p:ext uri="{BB962C8B-B14F-4D97-AF65-F5344CB8AC3E}">
        <p14:creationId xmlns:p14="http://schemas.microsoft.com/office/powerpoint/2010/main" val="22092788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FEF7EA8-099C-E188-C06F-476CC566F8EE}"/>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a16="http://schemas.microsoft.com/office/drawing/2014/main" id="{697365F1-0C26-2724-63EB-0487B1FDCC74}"/>
              </a:ext>
            </a:extLst>
          </p:cNvPr>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6F1D5A8F-E0CC-6D23-759E-859EEE770C02}"/>
              </a:ext>
            </a:extLst>
          </p:cNvPr>
          <p:cNvSpPr>
            <a:spLocks noGrp="1"/>
          </p:cNvSpPr>
          <p:nvPr>
            <p:ph type="dt" sz="half" idx="10"/>
          </p:nvPr>
        </p:nvSpPr>
        <p:spPr/>
        <p:txBody>
          <a:bodyPr/>
          <a:lstStyle/>
          <a:p>
            <a:fld id="{25653B46-49E9-49CA-9AB5-C5A747C8BE70}" type="datetimeFigureOut">
              <a:rPr lang="de-DE" smtClean="0"/>
              <a:t>13.02.23</a:t>
            </a:fld>
            <a:endParaRPr lang="de-DE"/>
          </a:p>
        </p:txBody>
      </p:sp>
      <p:sp>
        <p:nvSpPr>
          <p:cNvPr id="5" name="Fußzeilenplatzhalter 4">
            <a:extLst>
              <a:ext uri="{FF2B5EF4-FFF2-40B4-BE49-F238E27FC236}">
                <a16:creationId xmlns:a16="http://schemas.microsoft.com/office/drawing/2014/main" id="{4C7D8322-C393-B7F7-6A7E-D8EADB193DA6}"/>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594913C7-55B1-85F4-9316-BF4000C262B7}"/>
              </a:ext>
            </a:extLst>
          </p:cNvPr>
          <p:cNvSpPr>
            <a:spLocks noGrp="1"/>
          </p:cNvSpPr>
          <p:nvPr>
            <p:ph type="sldNum" sz="quarter" idx="12"/>
          </p:nvPr>
        </p:nvSpPr>
        <p:spPr/>
        <p:txBody>
          <a:bodyPr/>
          <a:lstStyle/>
          <a:p>
            <a:fld id="{FD9B3B1A-3356-4D9A-9CCF-0B70AD8C2002}" type="slidenum">
              <a:rPr lang="de-DE" smtClean="0"/>
              <a:t>‹Nr.›</a:t>
            </a:fld>
            <a:endParaRPr lang="de-DE"/>
          </a:p>
        </p:txBody>
      </p:sp>
    </p:spTree>
    <p:extLst>
      <p:ext uri="{BB962C8B-B14F-4D97-AF65-F5344CB8AC3E}">
        <p14:creationId xmlns:p14="http://schemas.microsoft.com/office/powerpoint/2010/main" val="33596399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AE05E7A-73A3-2638-C752-89B7899D10D9}"/>
              </a:ext>
            </a:extLst>
          </p:cNvPr>
          <p:cNvSpPr>
            <a:spLocks noGrp="1"/>
          </p:cNvSpPr>
          <p:nvPr>
            <p:ph type="title"/>
          </p:nvPr>
        </p:nvSpPr>
        <p:spPr>
          <a:xfrm>
            <a:off x="831850" y="1709738"/>
            <a:ext cx="10515600" cy="2852737"/>
          </a:xfrm>
        </p:spPr>
        <p:txBody>
          <a:bodyPr anchor="b"/>
          <a:lstStyle>
            <a:lvl1pPr>
              <a:defRPr sz="6000"/>
            </a:lvl1pPr>
          </a:lstStyle>
          <a:p>
            <a:r>
              <a:rPr lang="de-DE"/>
              <a:t>Mastertitelformat bearbeiten</a:t>
            </a:r>
          </a:p>
        </p:txBody>
      </p:sp>
      <p:sp>
        <p:nvSpPr>
          <p:cNvPr id="3" name="Textplatzhalter 2">
            <a:extLst>
              <a:ext uri="{FF2B5EF4-FFF2-40B4-BE49-F238E27FC236}">
                <a16:creationId xmlns:a16="http://schemas.microsoft.com/office/drawing/2014/main" id="{786E9061-956C-C0A7-1A28-A290675A3FB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4" name="Datumsplatzhalter 3">
            <a:extLst>
              <a:ext uri="{FF2B5EF4-FFF2-40B4-BE49-F238E27FC236}">
                <a16:creationId xmlns:a16="http://schemas.microsoft.com/office/drawing/2014/main" id="{FF80D485-FC1B-E5C9-D10A-B1E3D58B1922}"/>
              </a:ext>
            </a:extLst>
          </p:cNvPr>
          <p:cNvSpPr>
            <a:spLocks noGrp="1"/>
          </p:cNvSpPr>
          <p:nvPr>
            <p:ph type="dt" sz="half" idx="10"/>
          </p:nvPr>
        </p:nvSpPr>
        <p:spPr/>
        <p:txBody>
          <a:bodyPr/>
          <a:lstStyle/>
          <a:p>
            <a:fld id="{25653B46-49E9-49CA-9AB5-C5A747C8BE70}" type="datetimeFigureOut">
              <a:rPr lang="de-DE" smtClean="0"/>
              <a:t>13.02.23</a:t>
            </a:fld>
            <a:endParaRPr lang="de-DE"/>
          </a:p>
        </p:txBody>
      </p:sp>
      <p:sp>
        <p:nvSpPr>
          <p:cNvPr id="5" name="Fußzeilenplatzhalter 4">
            <a:extLst>
              <a:ext uri="{FF2B5EF4-FFF2-40B4-BE49-F238E27FC236}">
                <a16:creationId xmlns:a16="http://schemas.microsoft.com/office/drawing/2014/main" id="{D392EB4C-A7C3-43BB-3248-A3C6527719AD}"/>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63C1EF3B-EEE5-8A42-D9CC-F361232FE9C4}"/>
              </a:ext>
            </a:extLst>
          </p:cNvPr>
          <p:cNvSpPr>
            <a:spLocks noGrp="1"/>
          </p:cNvSpPr>
          <p:nvPr>
            <p:ph type="sldNum" sz="quarter" idx="12"/>
          </p:nvPr>
        </p:nvSpPr>
        <p:spPr/>
        <p:txBody>
          <a:bodyPr/>
          <a:lstStyle/>
          <a:p>
            <a:fld id="{FD9B3B1A-3356-4D9A-9CCF-0B70AD8C2002}" type="slidenum">
              <a:rPr lang="de-DE" smtClean="0"/>
              <a:t>‹Nr.›</a:t>
            </a:fld>
            <a:endParaRPr lang="de-DE"/>
          </a:p>
        </p:txBody>
      </p:sp>
    </p:spTree>
    <p:extLst>
      <p:ext uri="{BB962C8B-B14F-4D97-AF65-F5344CB8AC3E}">
        <p14:creationId xmlns:p14="http://schemas.microsoft.com/office/powerpoint/2010/main" val="5845028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0BDEFCE-1936-B66E-BA53-EF0776190842}"/>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a16="http://schemas.microsoft.com/office/drawing/2014/main" id="{DAEC40E5-D6C6-3917-E99F-06777F209696}"/>
              </a:ext>
            </a:extLst>
          </p:cNvPr>
          <p:cNvSpPr>
            <a:spLocks noGrp="1"/>
          </p:cNvSpPr>
          <p:nvPr>
            <p:ph sz="half" idx="1"/>
          </p:nvPr>
        </p:nvSpPr>
        <p:spPr>
          <a:xfrm>
            <a:off x="838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a:extLst>
              <a:ext uri="{FF2B5EF4-FFF2-40B4-BE49-F238E27FC236}">
                <a16:creationId xmlns:a16="http://schemas.microsoft.com/office/drawing/2014/main" id="{717F8708-F7BA-BDE6-6750-EFB8D7EBAFDC}"/>
              </a:ext>
            </a:extLst>
          </p:cNvPr>
          <p:cNvSpPr>
            <a:spLocks noGrp="1"/>
          </p:cNvSpPr>
          <p:nvPr>
            <p:ph sz="half" idx="2"/>
          </p:nvPr>
        </p:nvSpPr>
        <p:spPr>
          <a:xfrm>
            <a:off x="6172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Datumsplatzhalter 4">
            <a:extLst>
              <a:ext uri="{FF2B5EF4-FFF2-40B4-BE49-F238E27FC236}">
                <a16:creationId xmlns:a16="http://schemas.microsoft.com/office/drawing/2014/main" id="{28A6C134-478C-9C2F-3A9F-60C7C70F35F5}"/>
              </a:ext>
            </a:extLst>
          </p:cNvPr>
          <p:cNvSpPr>
            <a:spLocks noGrp="1"/>
          </p:cNvSpPr>
          <p:nvPr>
            <p:ph type="dt" sz="half" idx="10"/>
          </p:nvPr>
        </p:nvSpPr>
        <p:spPr/>
        <p:txBody>
          <a:bodyPr/>
          <a:lstStyle/>
          <a:p>
            <a:fld id="{25653B46-49E9-49CA-9AB5-C5A747C8BE70}" type="datetimeFigureOut">
              <a:rPr lang="de-DE" smtClean="0"/>
              <a:t>13.02.23</a:t>
            </a:fld>
            <a:endParaRPr lang="de-DE"/>
          </a:p>
        </p:txBody>
      </p:sp>
      <p:sp>
        <p:nvSpPr>
          <p:cNvPr id="6" name="Fußzeilenplatzhalter 5">
            <a:extLst>
              <a:ext uri="{FF2B5EF4-FFF2-40B4-BE49-F238E27FC236}">
                <a16:creationId xmlns:a16="http://schemas.microsoft.com/office/drawing/2014/main" id="{3AA454A6-1700-BD2C-088C-C6921B8D4825}"/>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82330190-F41A-F8F7-86DB-222170533F24}"/>
              </a:ext>
            </a:extLst>
          </p:cNvPr>
          <p:cNvSpPr>
            <a:spLocks noGrp="1"/>
          </p:cNvSpPr>
          <p:nvPr>
            <p:ph type="sldNum" sz="quarter" idx="12"/>
          </p:nvPr>
        </p:nvSpPr>
        <p:spPr/>
        <p:txBody>
          <a:bodyPr/>
          <a:lstStyle/>
          <a:p>
            <a:fld id="{FD9B3B1A-3356-4D9A-9CCF-0B70AD8C2002}" type="slidenum">
              <a:rPr lang="de-DE" smtClean="0"/>
              <a:t>‹Nr.›</a:t>
            </a:fld>
            <a:endParaRPr lang="de-DE"/>
          </a:p>
        </p:txBody>
      </p:sp>
    </p:spTree>
    <p:extLst>
      <p:ext uri="{BB962C8B-B14F-4D97-AF65-F5344CB8AC3E}">
        <p14:creationId xmlns:p14="http://schemas.microsoft.com/office/powerpoint/2010/main" val="25873796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A6A2340-888B-A4D1-8777-68F5E65CF895}"/>
              </a:ext>
            </a:extLst>
          </p:cNvPr>
          <p:cNvSpPr>
            <a:spLocks noGrp="1"/>
          </p:cNvSpPr>
          <p:nvPr>
            <p:ph type="title"/>
          </p:nvPr>
        </p:nvSpPr>
        <p:spPr>
          <a:xfrm>
            <a:off x="839788" y="365125"/>
            <a:ext cx="10515600" cy="1325563"/>
          </a:xfrm>
        </p:spPr>
        <p:txBody>
          <a:bodyPr/>
          <a:lstStyle/>
          <a:p>
            <a:r>
              <a:rPr lang="de-DE"/>
              <a:t>Mastertitelformat bearbeiten</a:t>
            </a:r>
          </a:p>
        </p:txBody>
      </p:sp>
      <p:sp>
        <p:nvSpPr>
          <p:cNvPr id="3" name="Textplatzhalter 2">
            <a:extLst>
              <a:ext uri="{FF2B5EF4-FFF2-40B4-BE49-F238E27FC236}">
                <a16:creationId xmlns:a16="http://schemas.microsoft.com/office/drawing/2014/main" id="{2AAC2AAA-BCAD-EA05-4847-C0CFDA87CA9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Inhaltsplatzhalter 3">
            <a:extLst>
              <a:ext uri="{FF2B5EF4-FFF2-40B4-BE49-F238E27FC236}">
                <a16:creationId xmlns:a16="http://schemas.microsoft.com/office/drawing/2014/main" id="{4D405B5D-1CBF-068C-ADF9-14A87BCEA08A}"/>
              </a:ext>
            </a:extLst>
          </p:cNvPr>
          <p:cNvSpPr>
            <a:spLocks noGrp="1"/>
          </p:cNvSpPr>
          <p:nvPr>
            <p:ph sz="half" idx="2"/>
          </p:nvPr>
        </p:nvSpPr>
        <p:spPr>
          <a:xfrm>
            <a:off x="839788" y="2505075"/>
            <a:ext cx="5157787"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Textplatzhalter 4">
            <a:extLst>
              <a:ext uri="{FF2B5EF4-FFF2-40B4-BE49-F238E27FC236}">
                <a16:creationId xmlns:a16="http://schemas.microsoft.com/office/drawing/2014/main" id="{31CF950C-2A3C-821F-2BFE-84847334AD3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Inhaltsplatzhalter 5">
            <a:extLst>
              <a:ext uri="{FF2B5EF4-FFF2-40B4-BE49-F238E27FC236}">
                <a16:creationId xmlns:a16="http://schemas.microsoft.com/office/drawing/2014/main" id="{5E91FB3B-89FC-D9B0-E2AA-540887FF7565}"/>
              </a:ext>
            </a:extLst>
          </p:cNvPr>
          <p:cNvSpPr>
            <a:spLocks noGrp="1"/>
          </p:cNvSpPr>
          <p:nvPr>
            <p:ph sz="quarter" idx="4"/>
          </p:nvPr>
        </p:nvSpPr>
        <p:spPr>
          <a:xfrm>
            <a:off x="6172200" y="2505075"/>
            <a:ext cx="5183188"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7" name="Datumsplatzhalter 6">
            <a:extLst>
              <a:ext uri="{FF2B5EF4-FFF2-40B4-BE49-F238E27FC236}">
                <a16:creationId xmlns:a16="http://schemas.microsoft.com/office/drawing/2014/main" id="{0D9C9014-5210-C89F-E054-793048D4F6EC}"/>
              </a:ext>
            </a:extLst>
          </p:cNvPr>
          <p:cNvSpPr>
            <a:spLocks noGrp="1"/>
          </p:cNvSpPr>
          <p:nvPr>
            <p:ph type="dt" sz="half" idx="10"/>
          </p:nvPr>
        </p:nvSpPr>
        <p:spPr/>
        <p:txBody>
          <a:bodyPr/>
          <a:lstStyle/>
          <a:p>
            <a:fld id="{25653B46-49E9-49CA-9AB5-C5A747C8BE70}" type="datetimeFigureOut">
              <a:rPr lang="de-DE" smtClean="0"/>
              <a:t>13.02.23</a:t>
            </a:fld>
            <a:endParaRPr lang="de-DE"/>
          </a:p>
        </p:txBody>
      </p:sp>
      <p:sp>
        <p:nvSpPr>
          <p:cNvPr id="8" name="Fußzeilenplatzhalter 7">
            <a:extLst>
              <a:ext uri="{FF2B5EF4-FFF2-40B4-BE49-F238E27FC236}">
                <a16:creationId xmlns:a16="http://schemas.microsoft.com/office/drawing/2014/main" id="{74E73188-3D23-54ED-9377-FFB95FB9251B}"/>
              </a:ext>
            </a:extLst>
          </p:cNvPr>
          <p:cNvSpPr>
            <a:spLocks noGrp="1"/>
          </p:cNvSpPr>
          <p:nvPr>
            <p:ph type="ftr" sz="quarter" idx="11"/>
          </p:nvPr>
        </p:nvSpPr>
        <p:spPr/>
        <p:txBody>
          <a:bodyPr/>
          <a:lstStyle/>
          <a:p>
            <a:endParaRPr lang="de-DE"/>
          </a:p>
        </p:txBody>
      </p:sp>
      <p:sp>
        <p:nvSpPr>
          <p:cNvPr id="9" name="Foliennummernplatzhalter 8">
            <a:extLst>
              <a:ext uri="{FF2B5EF4-FFF2-40B4-BE49-F238E27FC236}">
                <a16:creationId xmlns:a16="http://schemas.microsoft.com/office/drawing/2014/main" id="{77EA3067-D413-49C7-97E7-774EF30241D3}"/>
              </a:ext>
            </a:extLst>
          </p:cNvPr>
          <p:cNvSpPr>
            <a:spLocks noGrp="1"/>
          </p:cNvSpPr>
          <p:nvPr>
            <p:ph type="sldNum" sz="quarter" idx="12"/>
          </p:nvPr>
        </p:nvSpPr>
        <p:spPr/>
        <p:txBody>
          <a:bodyPr/>
          <a:lstStyle/>
          <a:p>
            <a:fld id="{FD9B3B1A-3356-4D9A-9CCF-0B70AD8C2002}" type="slidenum">
              <a:rPr lang="de-DE" smtClean="0"/>
              <a:t>‹Nr.›</a:t>
            </a:fld>
            <a:endParaRPr lang="de-DE"/>
          </a:p>
        </p:txBody>
      </p:sp>
    </p:spTree>
    <p:extLst>
      <p:ext uri="{BB962C8B-B14F-4D97-AF65-F5344CB8AC3E}">
        <p14:creationId xmlns:p14="http://schemas.microsoft.com/office/powerpoint/2010/main" val="34965580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1D45904-8846-FA28-7264-B92B9D1F7308}"/>
              </a:ext>
            </a:extLst>
          </p:cNvPr>
          <p:cNvSpPr>
            <a:spLocks noGrp="1"/>
          </p:cNvSpPr>
          <p:nvPr>
            <p:ph type="title"/>
          </p:nvPr>
        </p:nvSpPr>
        <p:spPr/>
        <p:txBody>
          <a:bodyPr/>
          <a:lstStyle/>
          <a:p>
            <a:r>
              <a:rPr lang="de-DE"/>
              <a:t>Mastertitelformat bearbeiten</a:t>
            </a:r>
          </a:p>
        </p:txBody>
      </p:sp>
      <p:sp>
        <p:nvSpPr>
          <p:cNvPr id="3" name="Datumsplatzhalter 2">
            <a:extLst>
              <a:ext uri="{FF2B5EF4-FFF2-40B4-BE49-F238E27FC236}">
                <a16:creationId xmlns:a16="http://schemas.microsoft.com/office/drawing/2014/main" id="{19616556-B573-AFAD-F2F0-E3F8D9AACC8D}"/>
              </a:ext>
            </a:extLst>
          </p:cNvPr>
          <p:cNvSpPr>
            <a:spLocks noGrp="1"/>
          </p:cNvSpPr>
          <p:nvPr>
            <p:ph type="dt" sz="half" idx="10"/>
          </p:nvPr>
        </p:nvSpPr>
        <p:spPr/>
        <p:txBody>
          <a:bodyPr/>
          <a:lstStyle/>
          <a:p>
            <a:fld id="{25653B46-49E9-49CA-9AB5-C5A747C8BE70}" type="datetimeFigureOut">
              <a:rPr lang="de-DE" smtClean="0"/>
              <a:t>13.02.23</a:t>
            </a:fld>
            <a:endParaRPr lang="de-DE"/>
          </a:p>
        </p:txBody>
      </p:sp>
      <p:sp>
        <p:nvSpPr>
          <p:cNvPr id="4" name="Fußzeilenplatzhalter 3">
            <a:extLst>
              <a:ext uri="{FF2B5EF4-FFF2-40B4-BE49-F238E27FC236}">
                <a16:creationId xmlns:a16="http://schemas.microsoft.com/office/drawing/2014/main" id="{1A562230-D4D0-8286-DAC3-46CC0724F82F}"/>
              </a:ext>
            </a:extLst>
          </p:cNvPr>
          <p:cNvSpPr>
            <a:spLocks noGrp="1"/>
          </p:cNvSpPr>
          <p:nvPr>
            <p:ph type="ftr" sz="quarter" idx="11"/>
          </p:nvPr>
        </p:nvSpPr>
        <p:spPr/>
        <p:txBody>
          <a:bodyPr/>
          <a:lstStyle/>
          <a:p>
            <a:endParaRPr lang="de-DE"/>
          </a:p>
        </p:txBody>
      </p:sp>
      <p:sp>
        <p:nvSpPr>
          <p:cNvPr id="5" name="Foliennummernplatzhalter 4">
            <a:extLst>
              <a:ext uri="{FF2B5EF4-FFF2-40B4-BE49-F238E27FC236}">
                <a16:creationId xmlns:a16="http://schemas.microsoft.com/office/drawing/2014/main" id="{B57980B8-AB82-CA9F-5265-20A1210368ED}"/>
              </a:ext>
            </a:extLst>
          </p:cNvPr>
          <p:cNvSpPr>
            <a:spLocks noGrp="1"/>
          </p:cNvSpPr>
          <p:nvPr>
            <p:ph type="sldNum" sz="quarter" idx="12"/>
          </p:nvPr>
        </p:nvSpPr>
        <p:spPr/>
        <p:txBody>
          <a:bodyPr/>
          <a:lstStyle/>
          <a:p>
            <a:fld id="{FD9B3B1A-3356-4D9A-9CCF-0B70AD8C2002}" type="slidenum">
              <a:rPr lang="de-DE" smtClean="0"/>
              <a:t>‹Nr.›</a:t>
            </a:fld>
            <a:endParaRPr lang="de-DE"/>
          </a:p>
        </p:txBody>
      </p:sp>
    </p:spTree>
    <p:extLst>
      <p:ext uri="{BB962C8B-B14F-4D97-AF65-F5344CB8AC3E}">
        <p14:creationId xmlns:p14="http://schemas.microsoft.com/office/powerpoint/2010/main" val="2679308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01C351EE-EC60-32B1-AE34-C3E6D5FA25E2}"/>
              </a:ext>
            </a:extLst>
          </p:cNvPr>
          <p:cNvSpPr>
            <a:spLocks noGrp="1"/>
          </p:cNvSpPr>
          <p:nvPr>
            <p:ph type="dt" sz="half" idx="10"/>
          </p:nvPr>
        </p:nvSpPr>
        <p:spPr/>
        <p:txBody>
          <a:bodyPr/>
          <a:lstStyle/>
          <a:p>
            <a:fld id="{25653B46-49E9-49CA-9AB5-C5A747C8BE70}" type="datetimeFigureOut">
              <a:rPr lang="de-DE" smtClean="0"/>
              <a:t>13.02.23</a:t>
            </a:fld>
            <a:endParaRPr lang="de-DE"/>
          </a:p>
        </p:txBody>
      </p:sp>
      <p:sp>
        <p:nvSpPr>
          <p:cNvPr id="3" name="Fußzeilenplatzhalter 2">
            <a:extLst>
              <a:ext uri="{FF2B5EF4-FFF2-40B4-BE49-F238E27FC236}">
                <a16:creationId xmlns:a16="http://schemas.microsoft.com/office/drawing/2014/main" id="{7C68DF79-AB50-14C5-AF9A-D56C0D703D2D}"/>
              </a:ext>
            </a:extLst>
          </p:cNvPr>
          <p:cNvSpPr>
            <a:spLocks noGrp="1"/>
          </p:cNvSpPr>
          <p:nvPr>
            <p:ph type="ftr" sz="quarter" idx="11"/>
          </p:nvPr>
        </p:nvSpPr>
        <p:spPr/>
        <p:txBody>
          <a:bodyPr/>
          <a:lstStyle/>
          <a:p>
            <a:endParaRPr lang="de-DE"/>
          </a:p>
        </p:txBody>
      </p:sp>
      <p:sp>
        <p:nvSpPr>
          <p:cNvPr id="4" name="Foliennummernplatzhalter 3">
            <a:extLst>
              <a:ext uri="{FF2B5EF4-FFF2-40B4-BE49-F238E27FC236}">
                <a16:creationId xmlns:a16="http://schemas.microsoft.com/office/drawing/2014/main" id="{7927420F-5FAD-1211-6B0B-353C5D3A9B35}"/>
              </a:ext>
            </a:extLst>
          </p:cNvPr>
          <p:cNvSpPr>
            <a:spLocks noGrp="1"/>
          </p:cNvSpPr>
          <p:nvPr>
            <p:ph type="sldNum" sz="quarter" idx="12"/>
          </p:nvPr>
        </p:nvSpPr>
        <p:spPr/>
        <p:txBody>
          <a:bodyPr/>
          <a:lstStyle/>
          <a:p>
            <a:fld id="{FD9B3B1A-3356-4D9A-9CCF-0B70AD8C2002}" type="slidenum">
              <a:rPr lang="de-DE" smtClean="0"/>
              <a:t>‹Nr.›</a:t>
            </a:fld>
            <a:endParaRPr lang="de-DE"/>
          </a:p>
        </p:txBody>
      </p:sp>
    </p:spTree>
    <p:extLst>
      <p:ext uri="{BB962C8B-B14F-4D97-AF65-F5344CB8AC3E}">
        <p14:creationId xmlns:p14="http://schemas.microsoft.com/office/powerpoint/2010/main" val="26589086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9791B3C-115F-42C4-2FD1-B6F23544B4B5}"/>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p>
        </p:txBody>
      </p:sp>
      <p:sp>
        <p:nvSpPr>
          <p:cNvPr id="3" name="Inhaltsplatzhalter 2">
            <a:extLst>
              <a:ext uri="{FF2B5EF4-FFF2-40B4-BE49-F238E27FC236}">
                <a16:creationId xmlns:a16="http://schemas.microsoft.com/office/drawing/2014/main" id="{B4B14AB0-6A16-C024-2BC7-DED554F2DA6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Textplatzhalter 3">
            <a:extLst>
              <a:ext uri="{FF2B5EF4-FFF2-40B4-BE49-F238E27FC236}">
                <a16:creationId xmlns:a16="http://schemas.microsoft.com/office/drawing/2014/main" id="{162B60AF-8323-32E1-0CDB-AA9877447AA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AF6D54A2-A59E-D0EC-4893-DB0C9EE3A9BF}"/>
              </a:ext>
            </a:extLst>
          </p:cNvPr>
          <p:cNvSpPr>
            <a:spLocks noGrp="1"/>
          </p:cNvSpPr>
          <p:nvPr>
            <p:ph type="dt" sz="half" idx="10"/>
          </p:nvPr>
        </p:nvSpPr>
        <p:spPr/>
        <p:txBody>
          <a:bodyPr/>
          <a:lstStyle/>
          <a:p>
            <a:fld id="{25653B46-49E9-49CA-9AB5-C5A747C8BE70}" type="datetimeFigureOut">
              <a:rPr lang="de-DE" smtClean="0"/>
              <a:t>13.02.23</a:t>
            </a:fld>
            <a:endParaRPr lang="de-DE"/>
          </a:p>
        </p:txBody>
      </p:sp>
      <p:sp>
        <p:nvSpPr>
          <p:cNvPr id="6" name="Fußzeilenplatzhalter 5">
            <a:extLst>
              <a:ext uri="{FF2B5EF4-FFF2-40B4-BE49-F238E27FC236}">
                <a16:creationId xmlns:a16="http://schemas.microsoft.com/office/drawing/2014/main" id="{0DE9150E-B372-F917-23CB-3CE45B349FA6}"/>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96EB6207-C6C6-F7B5-EADC-A6E7C22BD83C}"/>
              </a:ext>
            </a:extLst>
          </p:cNvPr>
          <p:cNvSpPr>
            <a:spLocks noGrp="1"/>
          </p:cNvSpPr>
          <p:nvPr>
            <p:ph type="sldNum" sz="quarter" idx="12"/>
          </p:nvPr>
        </p:nvSpPr>
        <p:spPr/>
        <p:txBody>
          <a:bodyPr/>
          <a:lstStyle/>
          <a:p>
            <a:fld id="{FD9B3B1A-3356-4D9A-9CCF-0B70AD8C2002}" type="slidenum">
              <a:rPr lang="de-DE" smtClean="0"/>
              <a:t>‹Nr.›</a:t>
            </a:fld>
            <a:endParaRPr lang="de-DE"/>
          </a:p>
        </p:txBody>
      </p:sp>
    </p:spTree>
    <p:extLst>
      <p:ext uri="{BB962C8B-B14F-4D97-AF65-F5344CB8AC3E}">
        <p14:creationId xmlns:p14="http://schemas.microsoft.com/office/powerpoint/2010/main" val="1401793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6AFE665-1021-AA4E-E2AE-C930E94C3DEE}"/>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p>
        </p:txBody>
      </p:sp>
      <p:sp>
        <p:nvSpPr>
          <p:cNvPr id="3" name="Bildplatzhalter 2">
            <a:extLst>
              <a:ext uri="{FF2B5EF4-FFF2-40B4-BE49-F238E27FC236}">
                <a16:creationId xmlns:a16="http://schemas.microsoft.com/office/drawing/2014/main" id="{2FBE6A92-BF5B-2832-F590-2BF4CF020FD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platzhalter 3">
            <a:extLst>
              <a:ext uri="{FF2B5EF4-FFF2-40B4-BE49-F238E27FC236}">
                <a16:creationId xmlns:a16="http://schemas.microsoft.com/office/drawing/2014/main" id="{06F61B4C-DA2F-201C-2404-BB62180E6DE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85007BE2-F8DE-33CB-D2EF-55611649CA66}"/>
              </a:ext>
            </a:extLst>
          </p:cNvPr>
          <p:cNvSpPr>
            <a:spLocks noGrp="1"/>
          </p:cNvSpPr>
          <p:nvPr>
            <p:ph type="dt" sz="half" idx="10"/>
          </p:nvPr>
        </p:nvSpPr>
        <p:spPr/>
        <p:txBody>
          <a:bodyPr/>
          <a:lstStyle/>
          <a:p>
            <a:fld id="{25653B46-49E9-49CA-9AB5-C5A747C8BE70}" type="datetimeFigureOut">
              <a:rPr lang="de-DE" smtClean="0"/>
              <a:t>13.02.23</a:t>
            </a:fld>
            <a:endParaRPr lang="de-DE"/>
          </a:p>
        </p:txBody>
      </p:sp>
      <p:sp>
        <p:nvSpPr>
          <p:cNvPr id="6" name="Fußzeilenplatzhalter 5">
            <a:extLst>
              <a:ext uri="{FF2B5EF4-FFF2-40B4-BE49-F238E27FC236}">
                <a16:creationId xmlns:a16="http://schemas.microsoft.com/office/drawing/2014/main" id="{FCE9F89B-4F34-84E7-F96F-4E4831373942}"/>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26D1E6AF-4183-7D4A-AA60-6C3992BC9E8E}"/>
              </a:ext>
            </a:extLst>
          </p:cNvPr>
          <p:cNvSpPr>
            <a:spLocks noGrp="1"/>
          </p:cNvSpPr>
          <p:nvPr>
            <p:ph type="sldNum" sz="quarter" idx="12"/>
          </p:nvPr>
        </p:nvSpPr>
        <p:spPr/>
        <p:txBody>
          <a:bodyPr/>
          <a:lstStyle/>
          <a:p>
            <a:fld id="{FD9B3B1A-3356-4D9A-9CCF-0B70AD8C2002}" type="slidenum">
              <a:rPr lang="de-DE" smtClean="0"/>
              <a:t>‹Nr.›</a:t>
            </a:fld>
            <a:endParaRPr lang="de-DE"/>
          </a:p>
        </p:txBody>
      </p:sp>
    </p:spTree>
    <p:extLst>
      <p:ext uri="{BB962C8B-B14F-4D97-AF65-F5344CB8AC3E}">
        <p14:creationId xmlns:p14="http://schemas.microsoft.com/office/powerpoint/2010/main" val="1141746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184BA97F-4F87-D4EE-053A-0380CD52BB4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Mastertitelformat bearbeiten</a:t>
            </a:r>
          </a:p>
        </p:txBody>
      </p:sp>
      <p:sp>
        <p:nvSpPr>
          <p:cNvPr id="3" name="Textplatzhalter 2">
            <a:extLst>
              <a:ext uri="{FF2B5EF4-FFF2-40B4-BE49-F238E27FC236}">
                <a16:creationId xmlns:a16="http://schemas.microsoft.com/office/drawing/2014/main" id="{3D2BE141-21FE-B932-80A0-BEA55FA2519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A6026177-F2A1-EA30-3BD7-7723FD13217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5653B46-49E9-49CA-9AB5-C5A747C8BE70}" type="datetimeFigureOut">
              <a:rPr lang="de-DE" smtClean="0"/>
              <a:t>13.02.23</a:t>
            </a:fld>
            <a:endParaRPr lang="de-DE"/>
          </a:p>
        </p:txBody>
      </p:sp>
      <p:sp>
        <p:nvSpPr>
          <p:cNvPr id="5" name="Fußzeilenplatzhalter 4">
            <a:extLst>
              <a:ext uri="{FF2B5EF4-FFF2-40B4-BE49-F238E27FC236}">
                <a16:creationId xmlns:a16="http://schemas.microsoft.com/office/drawing/2014/main" id="{22B32A67-7C12-6291-DB50-BC971A6435F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DE"/>
          </a:p>
        </p:txBody>
      </p:sp>
      <p:sp>
        <p:nvSpPr>
          <p:cNvPr id="6" name="Foliennummernplatzhalter 5">
            <a:extLst>
              <a:ext uri="{FF2B5EF4-FFF2-40B4-BE49-F238E27FC236}">
                <a16:creationId xmlns:a16="http://schemas.microsoft.com/office/drawing/2014/main" id="{C2B27AF1-E19C-FE00-B0EA-5585614590A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D9B3B1A-3356-4D9A-9CCF-0B70AD8C2002}" type="slidenum">
              <a:rPr lang="de-DE" smtClean="0"/>
              <a:t>‹Nr.›</a:t>
            </a:fld>
            <a:endParaRPr lang="de-DE"/>
          </a:p>
        </p:txBody>
      </p:sp>
    </p:spTree>
    <p:extLst>
      <p:ext uri="{BB962C8B-B14F-4D97-AF65-F5344CB8AC3E}">
        <p14:creationId xmlns:p14="http://schemas.microsoft.com/office/powerpoint/2010/main" val="7697918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14.jpe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jpg"/></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7.xml"/><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4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6.xml"/><Relationship Id="rId1" Type="http://schemas.openxmlformats.org/officeDocument/2006/relationships/slideLayout" Target="../slideLayouts/slideLayout7.xml"/><Relationship Id="rId4" Type="http://schemas.openxmlformats.org/officeDocument/2006/relationships/image" Target="../media/image36.svg"/></Relationships>
</file>

<file path=ppt/slides/_rels/slide46.xml.rels><?xml version="1.0" encoding="UTF-8" standalone="yes"?>
<Relationships xmlns="http://schemas.openxmlformats.org/package/2006/relationships"><Relationship Id="rId2" Type="http://schemas.openxmlformats.org/officeDocument/2006/relationships/hyperlink" Target="https://github.com/Splashpixx/EPW2122ChouliarasBurgdorfWolf" TargetMode="Externa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594"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595"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596"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597"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598"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599"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600"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01"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602"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03"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604"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605"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06"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07"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08"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09"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10"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11"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12"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13"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14"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15"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16"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17"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18"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19"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20"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21"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628" name="Gruppieren"/>
          <p:cNvGrpSpPr/>
          <p:nvPr/>
        </p:nvGrpSpPr>
        <p:grpSpPr>
          <a:xfrm>
            <a:off x="1524000" y="6786562"/>
            <a:ext cx="9144000" cy="178594"/>
            <a:chOff x="0" y="0"/>
            <a:chExt cx="13004800" cy="254000"/>
          </a:xfrm>
        </p:grpSpPr>
        <p:sp>
          <p:nvSpPr>
            <p:cNvPr id="622"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623"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624"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625"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626"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627"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629" name="Linie"/>
          <p:cNvSpPr/>
          <p:nvPr/>
        </p:nvSpPr>
        <p:spPr>
          <a:xfrm>
            <a:off x="2059781" y="3040559"/>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630" name="Vielleicht braucht man manchmal einen kleinen Untertitel oder eine Erläuterung oder, wie in meinem Fall, einfach ein bisschen Text."/>
          <p:cNvSpPr txBox="1"/>
          <p:nvPr/>
        </p:nvSpPr>
        <p:spPr>
          <a:xfrm>
            <a:off x="2063274" y="3237012"/>
            <a:ext cx="4032726" cy="86177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gn="l">
              <a:defRPr sz="1700" b="0">
                <a:latin typeface="PT Sans"/>
                <a:ea typeface="PT Sans"/>
                <a:cs typeface="PT Sans"/>
                <a:sym typeface="PT Sans"/>
              </a:defRPr>
            </a:lvl1pPr>
          </a:lstStyle>
          <a:p>
            <a:r>
              <a:rPr lang="de-DE" sz="1400" dirty="0"/>
              <a:t>Entwicklungsprojekt WS22</a:t>
            </a:r>
          </a:p>
          <a:p>
            <a:r>
              <a:rPr lang="de-DE" sz="1400" dirty="0"/>
              <a:t>Domenic Wolf</a:t>
            </a:r>
          </a:p>
          <a:p>
            <a:r>
              <a:rPr lang="de-DE" sz="1400" dirty="0"/>
              <a:t>Jens Burgdorf</a:t>
            </a:r>
          </a:p>
          <a:p>
            <a:r>
              <a:rPr lang="de-DE" sz="1400" dirty="0"/>
              <a:t>Anastasia Chouliaras</a:t>
            </a:r>
            <a:endParaRPr sz="1400" dirty="0"/>
          </a:p>
        </p:txBody>
      </p:sp>
      <p:sp>
        <p:nvSpPr>
          <p:cNvPr id="631" name="Titel der Präsentation"/>
          <p:cNvSpPr txBox="1"/>
          <p:nvPr/>
        </p:nvSpPr>
        <p:spPr>
          <a:xfrm>
            <a:off x="2064246" y="2396443"/>
            <a:ext cx="6688337" cy="44319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b">
            <a:spAutoFit/>
          </a:bodyPr>
          <a:lstStyle>
            <a:lvl1pPr algn="l">
              <a:lnSpc>
                <a:spcPct val="90000"/>
              </a:lnSpc>
              <a:defRPr sz="2700" b="0">
                <a:solidFill>
                  <a:srgbClr val="2B2B2B"/>
                </a:solidFill>
                <a:latin typeface="Roboto Slab Bold"/>
                <a:ea typeface="Roboto Slab Bold"/>
                <a:cs typeface="Roboto Slab Bold"/>
                <a:sym typeface="Roboto Slab Bold"/>
              </a:defRPr>
            </a:lvl1pPr>
          </a:lstStyle>
          <a:p>
            <a:r>
              <a:rPr lang="de-DE" sz="3200" dirty="0">
                <a:solidFill>
                  <a:schemeClr val="tx1"/>
                </a:solidFill>
              </a:rPr>
              <a:t>Campus Karte</a:t>
            </a:r>
            <a:endParaRPr sz="3200" dirty="0">
              <a:solidFill>
                <a:schemeClr val="tx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2633734" cy="3231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nchor="ctr">
            <a:spAutoFit/>
          </a:bodyPr>
          <a:lstStyle>
            <a:lvl1pPr algn="l">
              <a:defRPr sz="2100" b="0">
                <a:latin typeface="Roboto Slab Bold"/>
                <a:ea typeface="Roboto Slab Bold"/>
                <a:cs typeface="Roboto Slab Bold"/>
                <a:sym typeface="Roboto Slab Bold"/>
              </a:defRPr>
            </a:lvl1pPr>
          </a:lstStyle>
          <a:p>
            <a:r>
              <a:rPr lang="de-DE" b="1" dirty="0"/>
              <a:t>Auswertung – Unity</a:t>
            </a:r>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9" name="Textfeld 8">
            <a:extLst>
              <a:ext uri="{FF2B5EF4-FFF2-40B4-BE49-F238E27FC236}">
                <a16:creationId xmlns:a16="http://schemas.microsoft.com/office/drawing/2014/main" id="{EE1D3AD7-493C-9203-39B4-CEDB7F92C71D}"/>
              </a:ext>
            </a:extLst>
          </p:cNvPr>
          <p:cNvSpPr txBox="1"/>
          <p:nvPr/>
        </p:nvSpPr>
        <p:spPr>
          <a:xfrm>
            <a:off x="860941" y="2212207"/>
            <a:ext cx="4547473" cy="923330"/>
          </a:xfrm>
          <a:prstGeom prst="rect">
            <a:avLst/>
          </a:prstGeom>
          <a:noFill/>
        </p:spPr>
        <p:txBody>
          <a:bodyPr wrap="square" rtlCol="0">
            <a:spAutoFit/>
          </a:bodyPr>
          <a:lstStyle/>
          <a:p>
            <a:r>
              <a:rPr lang="de-DE" dirty="0">
                <a:sym typeface="Wingdings" panose="05000000000000000000" pitchFamily="2" charset="2"/>
              </a:rPr>
              <a:t> Notwendigkeit für Unity als Fallback-Szenario entfällt</a:t>
            </a:r>
            <a:endParaRPr lang="de-DE" dirty="0"/>
          </a:p>
          <a:p>
            <a:pPr marL="285750" indent="-285750">
              <a:buFont typeface="Arial" panose="020B0604020202020204" pitchFamily="34" charset="0"/>
              <a:buChar char="•"/>
            </a:pPr>
            <a:endParaRPr lang="de-DE" dirty="0"/>
          </a:p>
        </p:txBody>
      </p:sp>
      <p:pic>
        <p:nvPicPr>
          <p:cNvPr id="4" name="Grafik 3">
            <a:extLst>
              <a:ext uri="{FF2B5EF4-FFF2-40B4-BE49-F238E27FC236}">
                <a16:creationId xmlns:a16="http://schemas.microsoft.com/office/drawing/2014/main" id="{3262B9E9-EC77-0B19-9906-12C0D44D8562}"/>
              </a:ext>
            </a:extLst>
          </p:cNvPr>
          <p:cNvPicPr>
            <a:picLocks noChangeAspect="1"/>
          </p:cNvPicPr>
          <p:nvPr/>
        </p:nvPicPr>
        <p:blipFill>
          <a:blip r:embed="rId3"/>
          <a:stretch>
            <a:fillRect/>
          </a:stretch>
        </p:blipFill>
        <p:spPr>
          <a:xfrm>
            <a:off x="5561346" y="1435648"/>
            <a:ext cx="6029325" cy="4248150"/>
          </a:xfrm>
          <a:prstGeom prst="rect">
            <a:avLst/>
          </a:prstGeom>
        </p:spPr>
      </p:pic>
    </p:spTree>
    <p:extLst>
      <p:ext uri="{BB962C8B-B14F-4D97-AF65-F5344CB8AC3E}">
        <p14:creationId xmlns:p14="http://schemas.microsoft.com/office/powerpoint/2010/main" val="3070257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a:t>Risikoanalyse - SWOT</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pic>
        <p:nvPicPr>
          <p:cNvPr id="4" name="Grafik 3" descr="Ein Bild, das Tisch enthält.&#10;&#10;Automatisch generierte Beschreibung">
            <a:extLst>
              <a:ext uri="{FF2B5EF4-FFF2-40B4-BE49-F238E27FC236}">
                <a16:creationId xmlns:a16="http://schemas.microsoft.com/office/drawing/2014/main" id="{B0168402-695F-6E6B-B340-068C5E6DEA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12827" y="944419"/>
            <a:ext cx="7954540" cy="5365639"/>
          </a:xfrm>
          <a:prstGeom prst="rect">
            <a:avLst/>
          </a:prstGeom>
        </p:spPr>
      </p:pic>
      <p:sp>
        <p:nvSpPr>
          <p:cNvPr id="5" name="Rechteck 4">
            <a:extLst>
              <a:ext uri="{FF2B5EF4-FFF2-40B4-BE49-F238E27FC236}">
                <a16:creationId xmlns:a16="http://schemas.microsoft.com/office/drawing/2014/main" id="{7A30C4D2-F46B-265D-AE05-9F83C1FE89E5}"/>
              </a:ext>
            </a:extLst>
          </p:cNvPr>
          <p:cNvSpPr/>
          <p:nvPr/>
        </p:nvSpPr>
        <p:spPr>
          <a:xfrm>
            <a:off x="9406856" y="5429774"/>
            <a:ext cx="2522287" cy="967614"/>
          </a:xfrm>
          <a:custGeom>
            <a:avLst/>
            <a:gdLst>
              <a:gd name="connsiteX0" fmla="*/ 0 w 2522287"/>
              <a:gd name="connsiteY0" fmla="*/ 0 h 967614"/>
              <a:gd name="connsiteX1" fmla="*/ 605349 w 2522287"/>
              <a:gd name="connsiteY1" fmla="*/ 0 h 967614"/>
              <a:gd name="connsiteX2" fmla="*/ 1235921 w 2522287"/>
              <a:gd name="connsiteY2" fmla="*/ 0 h 967614"/>
              <a:gd name="connsiteX3" fmla="*/ 1891715 w 2522287"/>
              <a:gd name="connsiteY3" fmla="*/ 0 h 967614"/>
              <a:gd name="connsiteX4" fmla="*/ 2522287 w 2522287"/>
              <a:gd name="connsiteY4" fmla="*/ 0 h 967614"/>
              <a:gd name="connsiteX5" fmla="*/ 2522287 w 2522287"/>
              <a:gd name="connsiteY5" fmla="*/ 493483 h 967614"/>
              <a:gd name="connsiteX6" fmla="*/ 2522287 w 2522287"/>
              <a:gd name="connsiteY6" fmla="*/ 967614 h 967614"/>
              <a:gd name="connsiteX7" fmla="*/ 1841270 w 2522287"/>
              <a:gd name="connsiteY7" fmla="*/ 967614 h 967614"/>
              <a:gd name="connsiteX8" fmla="*/ 1160252 w 2522287"/>
              <a:gd name="connsiteY8" fmla="*/ 967614 h 967614"/>
              <a:gd name="connsiteX9" fmla="*/ 0 w 2522287"/>
              <a:gd name="connsiteY9" fmla="*/ 967614 h 967614"/>
              <a:gd name="connsiteX10" fmla="*/ 0 w 2522287"/>
              <a:gd name="connsiteY10" fmla="*/ 493483 h 967614"/>
              <a:gd name="connsiteX11" fmla="*/ 0 w 2522287"/>
              <a:gd name="connsiteY11" fmla="*/ 0 h 967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2287" h="967614" fill="none" extrusionOk="0">
                <a:moveTo>
                  <a:pt x="0" y="0"/>
                </a:moveTo>
                <a:cubicBezTo>
                  <a:pt x="231590" y="-22902"/>
                  <a:pt x="401401" y="-26718"/>
                  <a:pt x="605349" y="0"/>
                </a:cubicBezTo>
                <a:cubicBezTo>
                  <a:pt x="809297" y="26718"/>
                  <a:pt x="1022502" y="-28535"/>
                  <a:pt x="1235921" y="0"/>
                </a:cubicBezTo>
                <a:cubicBezTo>
                  <a:pt x="1449340" y="28535"/>
                  <a:pt x="1575939" y="25198"/>
                  <a:pt x="1891715" y="0"/>
                </a:cubicBezTo>
                <a:cubicBezTo>
                  <a:pt x="2207491" y="-25198"/>
                  <a:pt x="2349648" y="-15053"/>
                  <a:pt x="2522287" y="0"/>
                </a:cubicBezTo>
                <a:cubicBezTo>
                  <a:pt x="2538574" y="123800"/>
                  <a:pt x="2540463" y="307050"/>
                  <a:pt x="2522287" y="493483"/>
                </a:cubicBezTo>
                <a:cubicBezTo>
                  <a:pt x="2504111" y="679916"/>
                  <a:pt x="2541581" y="854639"/>
                  <a:pt x="2522287" y="967614"/>
                </a:cubicBezTo>
                <a:cubicBezTo>
                  <a:pt x="2274877" y="984811"/>
                  <a:pt x="2145718" y="986573"/>
                  <a:pt x="1841270" y="967614"/>
                </a:cubicBezTo>
                <a:cubicBezTo>
                  <a:pt x="1536822" y="948655"/>
                  <a:pt x="1331274" y="945944"/>
                  <a:pt x="1160252" y="967614"/>
                </a:cubicBezTo>
                <a:cubicBezTo>
                  <a:pt x="989230" y="989284"/>
                  <a:pt x="510573" y="972641"/>
                  <a:pt x="0" y="967614"/>
                </a:cubicBezTo>
                <a:cubicBezTo>
                  <a:pt x="11893" y="858123"/>
                  <a:pt x="-22868" y="663601"/>
                  <a:pt x="0" y="493483"/>
                </a:cubicBezTo>
                <a:cubicBezTo>
                  <a:pt x="22868" y="323365"/>
                  <a:pt x="4978" y="183863"/>
                  <a:pt x="0" y="0"/>
                </a:cubicBezTo>
                <a:close/>
              </a:path>
              <a:path w="2522287" h="967614" stroke="0" extrusionOk="0">
                <a:moveTo>
                  <a:pt x="0" y="0"/>
                </a:moveTo>
                <a:cubicBezTo>
                  <a:pt x="238556" y="-28687"/>
                  <a:pt x="360294" y="-21780"/>
                  <a:pt x="605349" y="0"/>
                </a:cubicBezTo>
                <a:cubicBezTo>
                  <a:pt x="850404" y="21780"/>
                  <a:pt x="991122" y="10293"/>
                  <a:pt x="1160252" y="0"/>
                </a:cubicBezTo>
                <a:cubicBezTo>
                  <a:pt x="1329382" y="-10293"/>
                  <a:pt x="1552612" y="-16462"/>
                  <a:pt x="1841270" y="0"/>
                </a:cubicBezTo>
                <a:cubicBezTo>
                  <a:pt x="2129928" y="16462"/>
                  <a:pt x="2205815" y="31897"/>
                  <a:pt x="2522287" y="0"/>
                </a:cubicBezTo>
                <a:cubicBezTo>
                  <a:pt x="2531638" y="186992"/>
                  <a:pt x="2515265" y="327060"/>
                  <a:pt x="2522287" y="474131"/>
                </a:cubicBezTo>
                <a:cubicBezTo>
                  <a:pt x="2529309" y="621202"/>
                  <a:pt x="2517253" y="818316"/>
                  <a:pt x="2522287" y="967614"/>
                </a:cubicBezTo>
                <a:cubicBezTo>
                  <a:pt x="2314470" y="981656"/>
                  <a:pt x="2195772" y="942078"/>
                  <a:pt x="1891715" y="967614"/>
                </a:cubicBezTo>
                <a:cubicBezTo>
                  <a:pt x="1587658" y="993150"/>
                  <a:pt x="1382270" y="936229"/>
                  <a:pt x="1210698" y="967614"/>
                </a:cubicBezTo>
                <a:cubicBezTo>
                  <a:pt x="1039126" y="998999"/>
                  <a:pt x="813722" y="964040"/>
                  <a:pt x="655795" y="967614"/>
                </a:cubicBezTo>
                <a:cubicBezTo>
                  <a:pt x="497868" y="971188"/>
                  <a:pt x="255700" y="960765"/>
                  <a:pt x="0" y="967614"/>
                </a:cubicBezTo>
                <a:cubicBezTo>
                  <a:pt x="11881" y="780556"/>
                  <a:pt x="-13701" y="636372"/>
                  <a:pt x="0" y="483807"/>
                </a:cubicBezTo>
                <a:cubicBezTo>
                  <a:pt x="13701" y="331242"/>
                  <a:pt x="-22407" y="154375"/>
                  <a:pt x="0" y="0"/>
                </a:cubicBezTo>
                <a:close/>
              </a:path>
            </a:pathLst>
          </a:custGeom>
          <a:solidFill>
            <a:schemeClr val="bg1"/>
          </a:solidFill>
          <a:ln w="28575">
            <a:solidFill>
              <a:srgbClr val="C00000"/>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400" dirty="0">
                <a:solidFill>
                  <a:srgbClr val="C00000"/>
                </a:solidFill>
                <a:latin typeface="Copperplate Gothic Bold" panose="020E0705020206020404" pitchFamily="34" charset="0"/>
              </a:rPr>
              <a:t>Verworfen</a:t>
            </a:r>
          </a:p>
        </p:txBody>
      </p:sp>
    </p:spTree>
    <p:extLst>
      <p:ext uri="{BB962C8B-B14F-4D97-AF65-F5344CB8AC3E}">
        <p14:creationId xmlns:p14="http://schemas.microsoft.com/office/powerpoint/2010/main" val="4236254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a:t>Anforderungen - muss</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10" name="Textfeld 9">
            <a:extLst>
              <a:ext uri="{FF2B5EF4-FFF2-40B4-BE49-F238E27FC236}">
                <a16:creationId xmlns:a16="http://schemas.microsoft.com/office/drawing/2014/main" id="{C271D799-D5E9-734D-5D0C-81634932EAF4}"/>
              </a:ext>
            </a:extLst>
          </p:cNvPr>
          <p:cNvSpPr txBox="1"/>
          <p:nvPr/>
        </p:nvSpPr>
        <p:spPr>
          <a:xfrm>
            <a:off x="1155561" y="2239592"/>
            <a:ext cx="9259410" cy="3317575"/>
          </a:xfrm>
          <a:prstGeom prst="rect">
            <a:avLst/>
          </a:prstGeom>
          <a:noFill/>
        </p:spPr>
        <p:txBody>
          <a:bodyPr wrap="square" rtlCol="0">
            <a:spAutoFit/>
          </a:bodyPr>
          <a:lstStyle/>
          <a:p>
            <a:pPr>
              <a:lnSpc>
                <a:spcPct val="115000"/>
              </a:lnSpc>
              <a:spcAft>
                <a:spcPts val="800"/>
              </a:spcAft>
            </a:pPr>
            <a:r>
              <a:rPr lang="de-DE" dirty="0">
                <a:effectLst/>
                <a:latin typeface="Calibri" panose="020F0502020204030204" pitchFamily="34" charset="0"/>
                <a:ea typeface="Calibri" panose="020F0502020204030204" pitchFamily="34" charset="0"/>
                <a:cs typeface="Mangal" panose="02040503050203030202" pitchFamily="18" charset="0"/>
              </a:rPr>
              <a:t>[F010] Die Anwendung </a:t>
            </a:r>
            <a:r>
              <a:rPr lang="de-DE" b="1" dirty="0">
                <a:effectLst/>
                <a:latin typeface="Calibri" panose="020F0502020204030204" pitchFamily="34" charset="0"/>
                <a:ea typeface="Calibri" panose="020F0502020204030204" pitchFamily="34" charset="0"/>
                <a:cs typeface="Mangal" panose="02040503050203030202" pitchFamily="18" charset="0"/>
              </a:rPr>
              <a:t>muss</a:t>
            </a:r>
            <a:r>
              <a:rPr lang="de-DE" dirty="0">
                <a:effectLst/>
                <a:latin typeface="Calibri" panose="020F0502020204030204" pitchFamily="34" charset="0"/>
                <a:ea typeface="Calibri" panose="020F0502020204030204" pitchFamily="34" charset="0"/>
                <a:cs typeface="Mangal" panose="02040503050203030202" pitchFamily="18" charset="0"/>
              </a:rPr>
              <a:t> dem Nutzer die Möglichkeit bieten Start sowie einen Endpunkt einzugeben.</a:t>
            </a:r>
          </a:p>
          <a:p>
            <a:pPr>
              <a:lnSpc>
                <a:spcPct val="115000"/>
              </a:lnSpc>
              <a:spcAft>
                <a:spcPts val="800"/>
              </a:spcAft>
            </a:pPr>
            <a:r>
              <a:rPr lang="de-DE" dirty="0">
                <a:effectLst/>
                <a:latin typeface="Calibri" panose="020F0502020204030204" pitchFamily="34" charset="0"/>
                <a:ea typeface="Calibri" panose="020F0502020204030204" pitchFamily="34" charset="0"/>
                <a:cs typeface="Mangal" panose="02040503050203030202" pitchFamily="18" charset="0"/>
              </a:rPr>
              <a:t>[F020] Die Anwendung </a:t>
            </a:r>
            <a:r>
              <a:rPr lang="de-DE" b="1" dirty="0">
                <a:effectLst/>
                <a:latin typeface="Calibri" panose="020F0502020204030204" pitchFamily="34" charset="0"/>
                <a:ea typeface="Calibri" panose="020F0502020204030204" pitchFamily="34" charset="0"/>
                <a:cs typeface="Mangal" panose="02040503050203030202" pitchFamily="18" charset="0"/>
              </a:rPr>
              <a:t>muss</a:t>
            </a:r>
            <a:r>
              <a:rPr lang="de-DE" dirty="0">
                <a:effectLst/>
                <a:latin typeface="Calibri" panose="020F0502020204030204" pitchFamily="34" charset="0"/>
                <a:ea typeface="Calibri" panose="020F0502020204030204" pitchFamily="34" charset="0"/>
                <a:cs typeface="Mangal" panose="02040503050203030202" pitchFamily="18" charset="0"/>
              </a:rPr>
              <a:t> dem Nutzer die Möglichkeit bieten den Weg </a:t>
            </a:r>
            <a:r>
              <a:rPr lang="de-DE" dirty="0">
                <a:latin typeface="Calibri" panose="020F0502020204030204" pitchFamily="34" charset="0"/>
                <a:ea typeface="Calibri" panose="020F0502020204030204" pitchFamily="34" charset="0"/>
                <a:cs typeface="Mangal" panose="02040503050203030202" pitchFamily="18" charset="0"/>
              </a:rPr>
              <a:t>zwischen zwei Räumen</a:t>
            </a:r>
            <a:r>
              <a:rPr lang="de-DE" dirty="0">
                <a:effectLst/>
                <a:latin typeface="Calibri" panose="020F0502020204030204" pitchFamily="34" charset="0"/>
                <a:ea typeface="Calibri" panose="020F0502020204030204" pitchFamily="34" charset="0"/>
                <a:cs typeface="Mangal" panose="02040503050203030202" pitchFamily="18" charset="0"/>
              </a:rPr>
              <a:t> im Campus zu zeigen.</a:t>
            </a:r>
          </a:p>
          <a:p>
            <a:pPr>
              <a:lnSpc>
                <a:spcPct val="115000"/>
              </a:lnSpc>
              <a:spcAft>
                <a:spcPts val="800"/>
              </a:spcAft>
            </a:pPr>
            <a:r>
              <a:rPr lang="de-DE" dirty="0">
                <a:effectLst/>
                <a:latin typeface="Calibri" panose="020F0502020204030204" pitchFamily="34" charset="0"/>
                <a:ea typeface="Calibri" panose="020F0502020204030204" pitchFamily="34" charset="0"/>
                <a:cs typeface="Mangal" panose="02040503050203030202" pitchFamily="18" charset="0"/>
              </a:rPr>
              <a:t>[F030] Die Anwendung </a:t>
            </a:r>
            <a:r>
              <a:rPr lang="de-DE" b="1" dirty="0">
                <a:effectLst/>
                <a:latin typeface="Calibri" panose="020F0502020204030204" pitchFamily="34" charset="0"/>
                <a:ea typeface="Calibri" panose="020F0502020204030204" pitchFamily="34" charset="0"/>
                <a:cs typeface="Mangal" panose="02040503050203030202" pitchFamily="18" charset="0"/>
              </a:rPr>
              <a:t>muss</a:t>
            </a:r>
            <a:r>
              <a:rPr lang="de-DE" dirty="0">
                <a:effectLst/>
                <a:latin typeface="Calibri" panose="020F0502020204030204" pitchFamily="34" charset="0"/>
                <a:ea typeface="Calibri" panose="020F0502020204030204" pitchFamily="34" charset="0"/>
                <a:cs typeface="Mangal" panose="02040503050203030202" pitchFamily="18" charset="0"/>
              </a:rPr>
              <a:t> dem Nutzer die Möglichkeit bieten Start sowie einen Endpunkt per Mausklick auf die Karte festzulegen.</a:t>
            </a:r>
          </a:p>
          <a:p>
            <a:pPr>
              <a:lnSpc>
                <a:spcPct val="115000"/>
              </a:lnSpc>
              <a:spcAft>
                <a:spcPts val="800"/>
              </a:spcAft>
            </a:pPr>
            <a:r>
              <a:rPr lang="de-DE" dirty="0">
                <a:effectLst/>
                <a:latin typeface="Calibri" panose="020F0502020204030204" pitchFamily="34" charset="0"/>
                <a:ea typeface="Calibri" panose="020F0502020204030204" pitchFamily="34" charset="0"/>
                <a:cs typeface="Mangal" panose="02040503050203030202" pitchFamily="18" charset="0"/>
              </a:rPr>
              <a:t>[F040] Die Anwendung </a:t>
            </a:r>
            <a:r>
              <a:rPr lang="de-DE" b="1" dirty="0">
                <a:effectLst/>
                <a:latin typeface="Calibri" panose="020F0502020204030204" pitchFamily="34" charset="0"/>
                <a:ea typeface="Calibri" panose="020F0502020204030204" pitchFamily="34" charset="0"/>
                <a:cs typeface="Mangal" panose="02040503050203030202" pitchFamily="18" charset="0"/>
              </a:rPr>
              <a:t>muss</a:t>
            </a:r>
            <a:r>
              <a:rPr lang="de-DE" dirty="0">
                <a:effectLst/>
                <a:latin typeface="Calibri" panose="020F0502020204030204" pitchFamily="34" charset="0"/>
                <a:ea typeface="Calibri" panose="020F0502020204030204" pitchFamily="34" charset="0"/>
                <a:cs typeface="Mangal" panose="02040503050203030202" pitchFamily="18" charset="0"/>
              </a:rPr>
              <a:t> dem Nutzer die Möglichkeit bieten die Karte zu Drehen und zu bewegen.</a:t>
            </a:r>
          </a:p>
          <a:p>
            <a:pPr>
              <a:lnSpc>
                <a:spcPct val="115000"/>
              </a:lnSpc>
              <a:spcAft>
                <a:spcPts val="800"/>
              </a:spcAft>
            </a:pPr>
            <a:r>
              <a:rPr lang="de-DE" sz="1600" dirty="0">
                <a:effectLst/>
                <a:latin typeface="Calibri" panose="020F0502020204030204" pitchFamily="34" charset="0"/>
                <a:ea typeface="Calibri" panose="020F0502020204030204" pitchFamily="34" charset="0"/>
                <a:cs typeface="Mangal" panose="02040503050203030202" pitchFamily="18" charset="0"/>
              </a:rPr>
              <a:t> </a:t>
            </a:r>
            <a:endParaRPr lang="de-DE" sz="1800" dirty="0">
              <a:effectLst/>
              <a:latin typeface="Calibri" panose="020F0502020204030204" pitchFamily="34" charset="0"/>
              <a:ea typeface="Calibri" panose="020F0502020204030204" pitchFamily="34" charset="0"/>
              <a:cs typeface="Mangal" panose="02040503050203030202" pitchFamily="18" charset="0"/>
            </a:endParaRPr>
          </a:p>
        </p:txBody>
      </p:sp>
    </p:spTree>
    <p:extLst>
      <p:ext uri="{BB962C8B-B14F-4D97-AF65-F5344CB8AC3E}">
        <p14:creationId xmlns:p14="http://schemas.microsoft.com/office/powerpoint/2010/main" val="21700160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a:t>Anforderungen – kann und soll</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10" name="Textfeld 9">
            <a:extLst>
              <a:ext uri="{FF2B5EF4-FFF2-40B4-BE49-F238E27FC236}">
                <a16:creationId xmlns:a16="http://schemas.microsoft.com/office/drawing/2014/main" id="{C271D799-D5E9-734D-5D0C-81634932EAF4}"/>
              </a:ext>
            </a:extLst>
          </p:cNvPr>
          <p:cNvSpPr txBox="1"/>
          <p:nvPr/>
        </p:nvSpPr>
        <p:spPr>
          <a:xfrm>
            <a:off x="1155561" y="1603699"/>
            <a:ext cx="9259410" cy="5251438"/>
          </a:xfrm>
          <a:prstGeom prst="rect">
            <a:avLst/>
          </a:prstGeom>
          <a:noFill/>
        </p:spPr>
        <p:txBody>
          <a:bodyPr wrap="square" rtlCol="0">
            <a:spAutoFit/>
          </a:bodyPr>
          <a:lstStyle/>
          <a:p>
            <a:pPr>
              <a:lnSpc>
                <a:spcPct val="115000"/>
              </a:lnSpc>
              <a:spcAft>
                <a:spcPts val="800"/>
              </a:spcAft>
            </a:pPr>
            <a:r>
              <a:rPr lang="de-DE" dirty="0">
                <a:effectLst/>
                <a:latin typeface="Calibri" panose="020F0502020204030204" pitchFamily="34" charset="0"/>
                <a:ea typeface="Calibri" panose="020F0502020204030204" pitchFamily="34" charset="0"/>
                <a:cs typeface="Mangal" panose="02040503050203030202" pitchFamily="18" charset="0"/>
              </a:rPr>
              <a:t>[F050] Die Anwendung </a:t>
            </a:r>
            <a:r>
              <a:rPr lang="de-DE" b="1" dirty="0">
                <a:effectLst/>
                <a:latin typeface="Calibri" panose="020F0502020204030204" pitchFamily="34" charset="0"/>
                <a:ea typeface="Calibri" panose="020F0502020204030204" pitchFamily="34" charset="0"/>
                <a:cs typeface="Mangal" panose="02040503050203030202" pitchFamily="18" charset="0"/>
              </a:rPr>
              <a:t>soll</a:t>
            </a:r>
            <a:r>
              <a:rPr lang="de-DE" dirty="0">
                <a:effectLst/>
                <a:latin typeface="Calibri" panose="020F0502020204030204" pitchFamily="34" charset="0"/>
                <a:ea typeface="Calibri" panose="020F0502020204030204" pitchFamily="34" charset="0"/>
                <a:cs typeface="Mangal" panose="02040503050203030202" pitchFamily="18" charset="0"/>
              </a:rPr>
              <a:t> dem Nutzer die Möglichkeit bieten zwischen einer perspektivischen und orthographischen Kamera zu wählen.</a:t>
            </a:r>
          </a:p>
          <a:p>
            <a:pPr>
              <a:lnSpc>
                <a:spcPct val="115000"/>
              </a:lnSpc>
              <a:spcAft>
                <a:spcPts val="800"/>
              </a:spcAft>
            </a:pPr>
            <a:r>
              <a:rPr lang="de-DE" dirty="0">
                <a:effectLst/>
                <a:latin typeface="Calibri" panose="020F0502020204030204" pitchFamily="34" charset="0"/>
                <a:ea typeface="Calibri" panose="020F0502020204030204" pitchFamily="34" charset="0"/>
                <a:cs typeface="Mangal" panose="02040503050203030202" pitchFamily="18" charset="0"/>
              </a:rPr>
              <a:t>[F060] Die Anwendung </a:t>
            </a:r>
            <a:r>
              <a:rPr lang="de-DE" b="1" dirty="0">
                <a:effectLst/>
                <a:latin typeface="Calibri" panose="020F0502020204030204" pitchFamily="34" charset="0"/>
                <a:ea typeface="Calibri" panose="020F0502020204030204" pitchFamily="34" charset="0"/>
                <a:cs typeface="Mangal" panose="02040503050203030202" pitchFamily="18" charset="0"/>
              </a:rPr>
              <a:t>soll</a:t>
            </a:r>
            <a:r>
              <a:rPr lang="de-DE" dirty="0">
                <a:effectLst/>
                <a:latin typeface="Calibri" panose="020F0502020204030204" pitchFamily="34" charset="0"/>
                <a:ea typeface="Calibri" panose="020F0502020204030204" pitchFamily="34" charset="0"/>
                <a:cs typeface="Mangal" panose="02040503050203030202" pitchFamily="18" charset="0"/>
              </a:rPr>
              <a:t> dem Nutzer die Möglichkeit bieten diese auf jedem Gerät mit einem aktuellen Webbrowser und einer Internetverbindung aufrufen zu können.</a:t>
            </a:r>
          </a:p>
          <a:p>
            <a:pPr>
              <a:lnSpc>
                <a:spcPct val="115000"/>
              </a:lnSpc>
              <a:spcAft>
                <a:spcPts val="800"/>
              </a:spcAft>
            </a:pPr>
            <a:r>
              <a:rPr lang="de-DE" dirty="0">
                <a:effectLst/>
                <a:latin typeface="Calibri" panose="020F0502020204030204" pitchFamily="34" charset="0"/>
                <a:ea typeface="Calibri" panose="020F0502020204030204" pitchFamily="34" charset="0"/>
                <a:cs typeface="Mangal" panose="02040503050203030202" pitchFamily="18" charset="0"/>
              </a:rPr>
              <a:t>[F070] Die Anwendung </a:t>
            </a:r>
            <a:r>
              <a:rPr lang="de-DE" b="1" dirty="0">
                <a:effectLst/>
                <a:latin typeface="Calibri" panose="020F0502020204030204" pitchFamily="34" charset="0"/>
                <a:ea typeface="Calibri" panose="020F0502020204030204" pitchFamily="34" charset="0"/>
                <a:cs typeface="Mangal" panose="02040503050203030202" pitchFamily="18" charset="0"/>
              </a:rPr>
              <a:t>soll</a:t>
            </a:r>
            <a:r>
              <a:rPr lang="de-DE" dirty="0">
                <a:effectLst/>
                <a:latin typeface="Calibri" panose="020F0502020204030204" pitchFamily="34" charset="0"/>
                <a:ea typeface="Calibri" panose="020F0502020204030204" pitchFamily="34" charset="0"/>
                <a:cs typeface="Mangal" panose="02040503050203030202" pitchFamily="18" charset="0"/>
              </a:rPr>
              <a:t> dem Nutzer die Möglichkeit bieten Ausgewählte Räume visuell hervorzuheben.</a:t>
            </a:r>
          </a:p>
          <a:p>
            <a:pPr>
              <a:lnSpc>
                <a:spcPct val="115000"/>
              </a:lnSpc>
              <a:spcAft>
                <a:spcPts val="800"/>
              </a:spcAft>
            </a:pPr>
            <a:r>
              <a:rPr lang="de-DE" dirty="0">
                <a:effectLst/>
                <a:latin typeface="Calibri" panose="020F0502020204030204" pitchFamily="34" charset="0"/>
                <a:ea typeface="Calibri" panose="020F0502020204030204" pitchFamily="34" charset="0"/>
                <a:cs typeface="Mangal" panose="02040503050203030202" pitchFamily="18" charset="0"/>
              </a:rPr>
              <a:t>[F080] Die Anwendung </a:t>
            </a:r>
            <a:r>
              <a:rPr lang="de-DE" b="1" dirty="0">
                <a:effectLst/>
                <a:latin typeface="Calibri" panose="020F0502020204030204" pitchFamily="34" charset="0"/>
                <a:ea typeface="Calibri" panose="020F0502020204030204" pitchFamily="34" charset="0"/>
                <a:cs typeface="Mangal" panose="02040503050203030202" pitchFamily="18" charset="0"/>
              </a:rPr>
              <a:t>soll</a:t>
            </a:r>
            <a:r>
              <a:rPr lang="de-DE" dirty="0">
                <a:effectLst/>
                <a:latin typeface="Calibri" panose="020F0502020204030204" pitchFamily="34" charset="0"/>
                <a:ea typeface="Calibri" panose="020F0502020204030204" pitchFamily="34" charset="0"/>
                <a:cs typeface="Mangal" panose="02040503050203030202" pitchFamily="18" charset="0"/>
              </a:rPr>
              <a:t> dem Nutzer die Möglichkeit bieten Informationen zu den Räumen anzuzeigen.</a:t>
            </a:r>
          </a:p>
          <a:p>
            <a:pPr>
              <a:lnSpc>
                <a:spcPct val="115000"/>
              </a:lnSpc>
              <a:spcAft>
                <a:spcPts val="800"/>
              </a:spcAft>
            </a:pPr>
            <a:r>
              <a:rPr lang="de-DE" dirty="0">
                <a:effectLst/>
                <a:latin typeface="Calibri" panose="020F0502020204030204" pitchFamily="34" charset="0"/>
                <a:ea typeface="Calibri" panose="020F0502020204030204" pitchFamily="34" charset="0"/>
                <a:cs typeface="Mangal" panose="02040503050203030202" pitchFamily="18" charset="0"/>
              </a:rPr>
              <a:t> </a:t>
            </a:r>
          </a:p>
          <a:p>
            <a:pPr>
              <a:lnSpc>
                <a:spcPct val="115000"/>
              </a:lnSpc>
              <a:spcAft>
                <a:spcPts val="800"/>
              </a:spcAft>
            </a:pPr>
            <a:r>
              <a:rPr lang="de-DE" dirty="0">
                <a:effectLst/>
                <a:latin typeface="Calibri" panose="020F0502020204030204" pitchFamily="34" charset="0"/>
                <a:ea typeface="Calibri" panose="020F0502020204030204" pitchFamily="34" charset="0"/>
                <a:cs typeface="Mangal" panose="02040503050203030202" pitchFamily="18" charset="0"/>
              </a:rPr>
              <a:t>[F090] Die Anwendung </a:t>
            </a:r>
            <a:r>
              <a:rPr lang="de-DE" b="1" dirty="0">
                <a:effectLst/>
                <a:latin typeface="Calibri" panose="020F0502020204030204" pitchFamily="34" charset="0"/>
                <a:ea typeface="Calibri" panose="020F0502020204030204" pitchFamily="34" charset="0"/>
                <a:cs typeface="Mangal" panose="02040503050203030202" pitchFamily="18" charset="0"/>
              </a:rPr>
              <a:t>kann</a:t>
            </a:r>
            <a:r>
              <a:rPr lang="de-DE" dirty="0">
                <a:effectLst/>
                <a:latin typeface="Calibri" panose="020F0502020204030204" pitchFamily="34" charset="0"/>
                <a:ea typeface="Calibri" panose="020F0502020204030204" pitchFamily="34" charset="0"/>
                <a:cs typeface="Mangal" panose="02040503050203030202" pitchFamily="18" charset="0"/>
              </a:rPr>
              <a:t> dem Nutzer die Möglichkeit bieten Räume als Favoriten zu speichern und auszuwählen.</a:t>
            </a:r>
          </a:p>
          <a:p>
            <a:pPr>
              <a:lnSpc>
                <a:spcPct val="115000"/>
              </a:lnSpc>
              <a:spcAft>
                <a:spcPts val="800"/>
              </a:spcAft>
            </a:pPr>
            <a:r>
              <a:rPr lang="de-DE" dirty="0">
                <a:effectLst/>
                <a:latin typeface="Calibri" panose="020F0502020204030204" pitchFamily="34" charset="0"/>
                <a:ea typeface="Calibri" panose="020F0502020204030204" pitchFamily="34" charset="0"/>
                <a:cs typeface="Mangal" panose="02040503050203030202" pitchFamily="18" charset="0"/>
              </a:rPr>
              <a:t>[F100] Die Anwendung </a:t>
            </a:r>
            <a:r>
              <a:rPr lang="de-DE" b="1" dirty="0">
                <a:effectLst/>
                <a:latin typeface="Calibri" panose="020F0502020204030204" pitchFamily="34" charset="0"/>
                <a:ea typeface="Calibri" panose="020F0502020204030204" pitchFamily="34" charset="0"/>
                <a:cs typeface="Mangal" panose="02040503050203030202" pitchFamily="18" charset="0"/>
              </a:rPr>
              <a:t>kann</a:t>
            </a:r>
            <a:r>
              <a:rPr lang="de-DE" dirty="0">
                <a:effectLst/>
                <a:latin typeface="Calibri" panose="020F0502020204030204" pitchFamily="34" charset="0"/>
                <a:ea typeface="Calibri" panose="020F0502020204030204" pitchFamily="34" charset="0"/>
                <a:cs typeface="Mangal" panose="02040503050203030202" pitchFamily="18" charset="0"/>
              </a:rPr>
              <a:t> dem Nutzer die Möglichkeit bieten die Routengeneration durch URL-Parameter anzugeben.</a:t>
            </a:r>
          </a:p>
          <a:p>
            <a:pPr>
              <a:lnSpc>
                <a:spcPct val="115000"/>
              </a:lnSpc>
              <a:spcAft>
                <a:spcPts val="800"/>
              </a:spcAft>
            </a:pPr>
            <a:r>
              <a:rPr lang="de-DE" dirty="0">
                <a:effectLst/>
                <a:latin typeface="Calibri" panose="020F0502020204030204" pitchFamily="34" charset="0"/>
                <a:ea typeface="Calibri" panose="020F0502020204030204" pitchFamily="34" charset="0"/>
                <a:cs typeface="Mangal" panose="02040503050203030202" pitchFamily="18" charset="0"/>
              </a:rPr>
              <a:t> </a:t>
            </a:r>
          </a:p>
        </p:txBody>
      </p:sp>
    </p:spTree>
    <p:extLst>
      <p:ext uri="{BB962C8B-B14F-4D97-AF65-F5344CB8AC3E}">
        <p14:creationId xmlns:p14="http://schemas.microsoft.com/office/powerpoint/2010/main" val="22166353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a:t>Risikoanalyse - Formlos</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3" name="Textfeld 2">
            <a:extLst>
              <a:ext uri="{FF2B5EF4-FFF2-40B4-BE49-F238E27FC236}">
                <a16:creationId xmlns:a16="http://schemas.microsoft.com/office/drawing/2014/main" id="{F8D99334-138C-085A-F0D6-5C7E0C862460}"/>
              </a:ext>
            </a:extLst>
          </p:cNvPr>
          <p:cNvSpPr txBox="1"/>
          <p:nvPr/>
        </p:nvSpPr>
        <p:spPr>
          <a:xfrm>
            <a:off x="1155561" y="1603699"/>
            <a:ext cx="9259410" cy="2395271"/>
          </a:xfrm>
          <a:prstGeom prst="rect">
            <a:avLst/>
          </a:prstGeom>
          <a:noFill/>
        </p:spPr>
        <p:txBody>
          <a:bodyPr wrap="square" rtlCol="0">
            <a:spAutoFit/>
          </a:bodyPr>
          <a:lstStyle/>
          <a:p>
            <a:pPr marL="285750" indent="-285750">
              <a:lnSpc>
                <a:spcPct val="115000"/>
              </a:lnSpc>
              <a:spcAft>
                <a:spcPts val="800"/>
              </a:spcAft>
              <a:buFont typeface="Arial" panose="020B0604020202020204" pitchFamily="34" charset="0"/>
              <a:buChar char="•"/>
            </a:pPr>
            <a:r>
              <a:rPr lang="de-DE" dirty="0">
                <a:effectLst/>
                <a:latin typeface="Calibri" panose="020F0502020204030204" pitchFamily="34" charset="0"/>
                <a:ea typeface="Calibri" panose="020F0502020204030204" pitchFamily="34" charset="0"/>
                <a:cs typeface="Mangal" panose="02040503050203030202" pitchFamily="18" charset="0"/>
              </a:rPr>
              <a:t>Für die Routenermittlung muss ein passender Algorithmus gefunden und Implementiert werden [F020]</a:t>
            </a:r>
          </a:p>
          <a:p>
            <a:pPr marL="285750" indent="-285750">
              <a:lnSpc>
                <a:spcPct val="115000"/>
              </a:lnSpc>
              <a:spcAft>
                <a:spcPts val="800"/>
              </a:spcAft>
              <a:buFont typeface="Arial" panose="020B0604020202020204" pitchFamily="34" charset="0"/>
              <a:buChar char="•"/>
            </a:pPr>
            <a:r>
              <a:rPr lang="de-DE" dirty="0">
                <a:effectLst/>
                <a:latin typeface="Calibri" panose="020F0502020204030204" pitchFamily="34" charset="0"/>
                <a:ea typeface="Calibri" panose="020F0502020204030204" pitchFamily="34" charset="0"/>
                <a:cs typeface="Mangal" panose="02040503050203030202" pitchFamily="18" charset="0"/>
              </a:rPr>
              <a:t>Selektion der  einzelnen Räume im 3D-Modell [F030]</a:t>
            </a:r>
          </a:p>
          <a:p>
            <a:pPr marL="285750" indent="-285750">
              <a:lnSpc>
                <a:spcPct val="115000"/>
              </a:lnSpc>
              <a:spcAft>
                <a:spcPts val="800"/>
              </a:spcAft>
              <a:buFont typeface="Arial" panose="020B0604020202020204" pitchFamily="34" charset="0"/>
              <a:buChar char="•"/>
            </a:pPr>
            <a:r>
              <a:rPr lang="de-DE" dirty="0">
                <a:latin typeface="Calibri" panose="020F0502020204030204" pitchFamily="34" charset="0"/>
                <a:ea typeface="Calibri" panose="020F0502020204030204" pitchFamily="34" charset="0"/>
                <a:cs typeface="Mangal" panose="02040503050203030202" pitchFamily="18" charset="0"/>
              </a:rPr>
              <a:t>Verknüpfen von Informationen mit den einzelnen Räumen [F080]</a:t>
            </a:r>
          </a:p>
          <a:p>
            <a:pPr marL="285750" indent="-285750">
              <a:lnSpc>
                <a:spcPct val="115000"/>
              </a:lnSpc>
              <a:spcAft>
                <a:spcPts val="800"/>
              </a:spcAft>
              <a:buFont typeface="Arial" panose="020B0604020202020204" pitchFamily="34" charset="0"/>
              <a:buChar char="•"/>
            </a:pPr>
            <a:r>
              <a:rPr lang="de-DE" dirty="0">
                <a:effectLst/>
                <a:latin typeface="Calibri" panose="020F0502020204030204" pitchFamily="34" charset="0"/>
                <a:ea typeface="Calibri" panose="020F0502020204030204" pitchFamily="34" charset="0"/>
                <a:cs typeface="Mangal" panose="02040503050203030202" pitchFamily="18" charset="0"/>
              </a:rPr>
              <a:t>Visuell gut erkennbare Darstellung der Geometrie</a:t>
            </a:r>
            <a:endParaRPr lang="de-DE" dirty="0">
              <a:latin typeface="Calibri" panose="020F0502020204030204" pitchFamily="34" charset="0"/>
              <a:ea typeface="Calibri" panose="020F0502020204030204" pitchFamily="34" charset="0"/>
              <a:cs typeface="Mangal" panose="02040503050203030202" pitchFamily="18" charset="0"/>
            </a:endParaRPr>
          </a:p>
          <a:p>
            <a:pPr marL="285750" indent="-285750">
              <a:lnSpc>
                <a:spcPct val="115000"/>
              </a:lnSpc>
              <a:spcAft>
                <a:spcPts val="800"/>
              </a:spcAft>
              <a:buFont typeface="Arial" panose="020B0604020202020204" pitchFamily="34" charset="0"/>
              <a:buChar char="•"/>
            </a:pPr>
            <a:r>
              <a:rPr lang="de-DE" dirty="0">
                <a:effectLst/>
                <a:latin typeface="Calibri" panose="020F0502020204030204" pitchFamily="34" charset="0"/>
                <a:ea typeface="Calibri" panose="020F0502020204030204" pitchFamily="34" charset="0"/>
                <a:cs typeface="Mangal" panose="02040503050203030202" pitchFamily="18" charset="0"/>
              </a:rPr>
              <a:t>Anbindung </a:t>
            </a:r>
            <a:r>
              <a:rPr lang="de-DE" dirty="0">
                <a:latin typeface="Calibri" panose="020F0502020204030204" pitchFamily="34" charset="0"/>
                <a:ea typeface="Calibri" panose="020F0502020204030204" pitchFamily="34" charset="0"/>
                <a:cs typeface="Mangal" panose="02040503050203030202" pitchFamily="18" charset="0"/>
              </a:rPr>
              <a:t>einer Datenbank für Rauminformationen</a:t>
            </a:r>
            <a:endParaRPr lang="de-DE" sz="1800" dirty="0">
              <a:effectLst/>
              <a:latin typeface="Calibri" panose="020F0502020204030204" pitchFamily="34" charset="0"/>
              <a:ea typeface="Calibri" panose="020F0502020204030204" pitchFamily="34" charset="0"/>
              <a:cs typeface="Mangal" panose="02040503050203030202" pitchFamily="18" charset="0"/>
            </a:endParaRPr>
          </a:p>
        </p:txBody>
      </p:sp>
      <p:pic>
        <p:nvPicPr>
          <p:cNvPr id="1030" name="Picture 6" descr="Risiko-Symbol auf dem Tachometer. Messgerät für hohes Risiko. Vektorgrafik  Stock-Vektorgrafik - Alamy">
            <a:extLst>
              <a:ext uri="{FF2B5EF4-FFF2-40B4-BE49-F238E27FC236}">
                <a16:creationId xmlns:a16="http://schemas.microsoft.com/office/drawing/2014/main" id="{1AAD6694-FAC5-5B4E-64F3-65B8548CCD3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264" t="10720" r="7189" b="17222"/>
          <a:stretch/>
        </p:blipFill>
        <p:spPr bwMode="auto">
          <a:xfrm>
            <a:off x="7377410" y="3143250"/>
            <a:ext cx="4194928" cy="33039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38245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4812215" cy="3231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nchor="ctr">
            <a:spAutoFit/>
          </a:bodyPr>
          <a:lstStyle>
            <a:lvl1pPr algn="l">
              <a:defRPr sz="2100" b="0">
                <a:latin typeface="Roboto Slab Bold"/>
                <a:ea typeface="Roboto Slab Bold"/>
                <a:cs typeface="Roboto Slab Bold"/>
                <a:sym typeface="Roboto Slab Bold"/>
              </a:defRPr>
            </a:lvl1pPr>
          </a:lstStyle>
          <a:p>
            <a:r>
              <a:rPr lang="de-DE" b="1" dirty="0"/>
              <a:t>Weitere PoCs aus den Anforderungen</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pic>
        <p:nvPicPr>
          <p:cNvPr id="4" name="Grafik 3">
            <a:extLst>
              <a:ext uri="{FF2B5EF4-FFF2-40B4-BE49-F238E27FC236}">
                <a16:creationId xmlns:a16="http://schemas.microsoft.com/office/drawing/2014/main" id="{4F2B54A3-782E-1875-7EDD-CDA299DBC5F7}"/>
              </a:ext>
            </a:extLst>
          </p:cNvPr>
          <p:cNvPicPr>
            <a:picLocks noChangeAspect="1"/>
          </p:cNvPicPr>
          <p:nvPr/>
        </p:nvPicPr>
        <p:blipFill>
          <a:blip r:embed="rId2"/>
          <a:stretch>
            <a:fillRect/>
          </a:stretch>
        </p:blipFill>
        <p:spPr>
          <a:xfrm>
            <a:off x="2059781" y="1820616"/>
            <a:ext cx="7953375" cy="4086225"/>
          </a:xfrm>
          <a:prstGeom prst="rect">
            <a:avLst/>
          </a:prstGeom>
        </p:spPr>
      </p:pic>
    </p:spTree>
    <p:extLst>
      <p:ext uri="{BB962C8B-B14F-4D97-AF65-F5344CB8AC3E}">
        <p14:creationId xmlns:p14="http://schemas.microsoft.com/office/powerpoint/2010/main" val="20904840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594"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595"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596"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597"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598"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599"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600"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01"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602"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03"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604"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605"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06"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07"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08"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09"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10"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11"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12"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13"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14"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15"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16"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17"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18"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19"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20"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21"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628" name="Gruppieren"/>
          <p:cNvGrpSpPr/>
          <p:nvPr/>
        </p:nvGrpSpPr>
        <p:grpSpPr>
          <a:xfrm>
            <a:off x="1524000" y="6786562"/>
            <a:ext cx="9144000" cy="178594"/>
            <a:chOff x="0" y="0"/>
            <a:chExt cx="13004800" cy="254000"/>
          </a:xfrm>
        </p:grpSpPr>
        <p:sp>
          <p:nvSpPr>
            <p:cNvPr id="622"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623"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624"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625"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626"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627"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629" name="Linie"/>
          <p:cNvSpPr/>
          <p:nvPr/>
        </p:nvSpPr>
        <p:spPr>
          <a:xfrm>
            <a:off x="2059781" y="3040559"/>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630" name="Vielleicht braucht man manchmal einen kleinen Untertitel oder eine Erläuterung oder, wie in meinem Fall, einfach ein bisschen Text."/>
          <p:cNvSpPr txBox="1"/>
          <p:nvPr/>
        </p:nvSpPr>
        <p:spPr>
          <a:xfrm>
            <a:off x="2063274" y="3237012"/>
            <a:ext cx="5082244" cy="2769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lvl1pPr algn="l">
              <a:defRPr sz="1700" b="0">
                <a:latin typeface="PT Sans"/>
                <a:ea typeface="PT Sans"/>
                <a:cs typeface="PT Sans"/>
                <a:sym typeface="PT Sans"/>
              </a:defRPr>
            </a:lvl1pPr>
          </a:lstStyle>
          <a:p>
            <a:r>
              <a:rPr lang="de-DE" sz="1800" dirty="0">
                <a:solidFill>
                  <a:schemeClr val="tx1"/>
                </a:solidFill>
              </a:rPr>
              <a:t>Campus Karte - </a:t>
            </a:r>
            <a:r>
              <a:rPr lang="de-DE" sz="1800" dirty="0"/>
              <a:t>Entwicklungsprojekt WS22</a:t>
            </a:r>
          </a:p>
        </p:txBody>
      </p:sp>
      <p:sp>
        <p:nvSpPr>
          <p:cNvPr id="631" name="Titel der Präsentation"/>
          <p:cNvSpPr txBox="1"/>
          <p:nvPr/>
        </p:nvSpPr>
        <p:spPr>
          <a:xfrm>
            <a:off x="2064246" y="2396443"/>
            <a:ext cx="6688337" cy="44319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b">
            <a:spAutoFit/>
          </a:bodyPr>
          <a:lstStyle>
            <a:lvl1pPr algn="l">
              <a:lnSpc>
                <a:spcPct val="90000"/>
              </a:lnSpc>
              <a:defRPr sz="2700" b="0">
                <a:solidFill>
                  <a:srgbClr val="2B2B2B"/>
                </a:solidFill>
                <a:latin typeface="Roboto Slab Bold"/>
                <a:ea typeface="Roboto Slab Bold"/>
                <a:cs typeface="Roboto Slab Bold"/>
                <a:sym typeface="Roboto Slab Bold"/>
              </a:defRPr>
            </a:lvl1pPr>
          </a:lstStyle>
          <a:p>
            <a:r>
              <a:rPr lang="de-DE" sz="3200" dirty="0">
                <a:solidFill>
                  <a:schemeClr val="tx1"/>
                </a:solidFill>
              </a:rPr>
              <a:t>Audit 3</a:t>
            </a:r>
            <a:endParaRPr sz="3200" dirty="0">
              <a:solidFill>
                <a:schemeClr val="tx1"/>
              </a:solidFill>
            </a:endParaRPr>
          </a:p>
        </p:txBody>
      </p:sp>
    </p:spTree>
    <p:extLst>
      <p:ext uri="{BB962C8B-B14F-4D97-AF65-F5344CB8AC3E}">
        <p14:creationId xmlns:p14="http://schemas.microsoft.com/office/powerpoint/2010/main" val="3785368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a:t>Anforderungen – kann und soll</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10" name="Textfeld 9">
            <a:extLst>
              <a:ext uri="{FF2B5EF4-FFF2-40B4-BE49-F238E27FC236}">
                <a16:creationId xmlns:a16="http://schemas.microsoft.com/office/drawing/2014/main" id="{C271D799-D5E9-734D-5D0C-81634932EAF4}"/>
              </a:ext>
            </a:extLst>
          </p:cNvPr>
          <p:cNvSpPr txBox="1"/>
          <p:nvPr/>
        </p:nvSpPr>
        <p:spPr>
          <a:xfrm>
            <a:off x="1155561" y="1603699"/>
            <a:ext cx="9259410" cy="4090607"/>
          </a:xfrm>
          <a:prstGeom prst="rect">
            <a:avLst/>
          </a:prstGeom>
          <a:noFill/>
        </p:spPr>
        <p:txBody>
          <a:bodyPr wrap="square" rtlCol="0">
            <a:spAutoFit/>
          </a:bodyPr>
          <a:lstStyle/>
          <a:p>
            <a:pPr>
              <a:lnSpc>
                <a:spcPct val="115000"/>
              </a:lnSpc>
              <a:spcAft>
                <a:spcPts val="800"/>
              </a:spcAft>
            </a:pPr>
            <a:r>
              <a:rPr lang="de-DE" dirty="0">
                <a:effectLst/>
                <a:latin typeface="Calibri" panose="020F0502020204030204" pitchFamily="34" charset="0"/>
                <a:ea typeface="Calibri" panose="020F0502020204030204" pitchFamily="34" charset="0"/>
                <a:cs typeface="Mangal" panose="02040503050203030202" pitchFamily="18" charset="0"/>
              </a:rPr>
              <a:t>[F050] Die Anwendung </a:t>
            </a:r>
            <a:r>
              <a:rPr lang="de-DE" b="1" dirty="0">
                <a:effectLst/>
                <a:latin typeface="Calibri" panose="020F0502020204030204" pitchFamily="34" charset="0"/>
                <a:ea typeface="Calibri" panose="020F0502020204030204" pitchFamily="34" charset="0"/>
                <a:cs typeface="Mangal" panose="02040503050203030202" pitchFamily="18" charset="0"/>
              </a:rPr>
              <a:t>soll</a:t>
            </a:r>
            <a:r>
              <a:rPr lang="de-DE" dirty="0">
                <a:effectLst/>
                <a:latin typeface="Calibri" panose="020F0502020204030204" pitchFamily="34" charset="0"/>
                <a:ea typeface="Calibri" panose="020F0502020204030204" pitchFamily="34" charset="0"/>
                <a:cs typeface="Mangal" panose="02040503050203030202" pitchFamily="18" charset="0"/>
              </a:rPr>
              <a:t> dem Nutzer die Möglichkeit bieten zwischen einer perspektivischen und orthographischen Kamera zu wählen.</a:t>
            </a:r>
          </a:p>
          <a:p>
            <a:pPr>
              <a:lnSpc>
                <a:spcPct val="115000"/>
              </a:lnSpc>
              <a:spcAft>
                <a:spcPts val="800"/>
              </a:spcAft>
            </a:pPr>
            <a:r>
              <a:rPr lang="de-DE" sz="1800" dirty="0">
                <a:solidFill>
                  <a:srgbClr val="01AC2F"/>
                </a:solidFill>
                <a:effectLst/>
                <a:latin typeface="Calibri" panose="020F0502020204030204" pitchFamily="34" charset="0"/>
                <a:ea typeface="Calibri" panose="020F0502020204030204" pitchFamily="34" charset="0"/>
                <a:cs typeface="Mangal" panose="02040503050203030202" pitchFamily="18" charset="0"/>
              </a:rPr>
              <a:t>[F055] Die Anwendung </a:t>
            </a:r>
            <a:r>
              <a:rPr lang="de-DE" sz="1800" b="1" dirty="0">
                <a:solidFill>
                  <a:srgbClr val="01AC2F"/>
                </a:solidFill>
                <a:effectLst/>
                <a:latin typeface="Calibri" panose="020F0502020204030204" pitchFamily="34" charset="0"/>
                <a:ea typeface="Calibri" panose="020F0502020204030204" pitchFamily="34" charset="0"/>
                <a:cs typeface="Mangal" panose="02040503050203030202" pitchFamily="18" charset="0"/>
              </a:rPr>
              <a:t>soll</a:t>
            </a:r>
            <a:r>
              <a:rPr lang="de-DE" sz="1800" dirty="0">
                <a:solidFill>
                  <a:srgbClr val="01AC2F"/>
                </a:solidFill>
                <a:effectLst/>
                <a:latin typeface="Calibri" panose="020F0502020204030204" pitchFamily="34" charset="0"/>
                <a:ea typeface="Calibri" panose="020F0502020204030204" pitchFamily="34" charset="0"/>
                <a:cs typeface="Mangal" panose="02040503050203030202" pitchFamily="18" charset="0"/>
              </a:rPr>
              <a:t> dem Nutzer die Möglichkeit bieten zwischen der Nutzung eines Fahrstuhls oder der Treppen zu wählen.</a:t>
            </a:r>
          </a:p>
          <a:p>
            <a:pPr>
              <a:lnSpc>
                <a:spcPct val="115000"/>
              </a:lnSpc>
              <a:spcAft>
                <a:spcPts val="800"/>
              </a:spcAft>
            </a:pPr>
            <a:r>
              <a:rPr lang="de-DE" dirty="0">
                <a:effectLst/>
                <a:latin typeface="Calibri" panose="020F0502020204030204" pitchFamily="34" charset="0"/>
                <a:ea typeface="Calibri" panose="020F0502020204030204" pitchFamily="34" charset="0"/>
                <a:cs typeface="Mangal" panose="02040503050203030202" pitchFamily="18" charset="0"/>
              </a:rPr>
              <a:t>[F060] Die Anwendung </a:t>
            </a:r>
            <a:r>
              <a:rPr lang="de-DE" b="1" dirty="0">
                <a:effectLst/>
                <a:latin typeface="Calibri" panose="020F0502020204030204" pitchFamily="34" charset="0"/>
                <a:ea typeface="Calibri" panose="020F0502020204030204" pitchFamily="34" charset="0"/>
                <a:cs typeface="Mangal" panose="02040503050203030202" pitchFamily="18" charset="0"/>
              </a:rPr>
              <a:t>soll</a:t>
            </a:r>
            <a:r>
              <a:rPr lang="de-DE" dirty="0">
                <a:effectLst/>
                <a:latin typeface="Calibri" panose="020F0502020204030204" pitchFamily="34" charset="0"/>
                <a:ea typeface="Calibri" panose="020F0502020204030204" pitchFamily="34" charset="0"/>
                <a:cs typeface="Mangal" panose="02040503050203030202" pitchFamily="18" charset="0"/>
              </a:rPr>
              <a:t> dem Nutzer die Möglichkeit bieten diese auf jedem Gerät mit einem aktuellen Webbrowser und einer Internetverbindung aufrufen zu können.</a:t>
            </a:r>
          </a:p>
          <a:p>
            <a:pPr>
              <a:lnSpc>
                <a:spcPct val="115000"/>
              </a:lnSpc>
              <a:spcAft>
                <a:spcPts val="800"/>
              </a:spcAft>
            </a:pPr>
            <a:r>
              <a:rPr lang="de-DE" dirty="0">
                <a:effectLst/>
                <a:latin typeface="Calibri" panose="020F0502020204030204" pitchFamily="34" charset="0"/>
                <a:ea typeface="Calibri" panose="020F0502020204030204" pitchFamily="34" charset="0"/>
                <a:cs typeface="Mangal" panose="02040503050203030202" pitchFamily="18" charset="0"/>
              </a:rPr>
              <a:t>[F070] Die Anwendung </a:t>
            </a:r>
            <a:r>
              <a:rPr lang="de-DE" b="1" dirty="0">
                <a:effectLst/>
                <a:latin typeface="Calibri" panose="020F0502020204030204" pitchFamily="34" charset="0"/>
                <a:ea typeface="Calibri" panose="020F0502020204030204" pitchFamily="34" charset="0"/>
                <a:cs typeface="Mangal" panose="02040503050203030202" pitchFamily="18" charset="0"/>
              </a:rPr>
              <a:t>soll</a:t>
            </a:r>
            <a:r>
              <a:rPr lang="de-DE" dirty="0">
                <a:effectLst/>
                <a:latin typeface="Calibri" panose="020F0502020204030204" pitchFamily="34" charset="0"/>
                <a:ea typeface="Calibri" panose="020F0502020204030204" pitchFamily="34" charset="0"/>
                <a:cs typeface="Mangal" panose="02040503050203030202" pitchFamily="18" charset="0"/>
              </a:rPr>
              <a:t> dem Nutzer die Möglichkeit bieten Ausgewählte Räume visuell hervorzuheben.</a:t>
            </a:r>
          </a:p>
          <a:p>
            <a:pPr>
              <a:lnSpc>
                <a:spcPct val="115000"/>
              </a:lnSpc>
              <a:spcAft>
                <a:spcPts val="800"/>
              </a:spcAft>
            </a:pPr>
            <a:r>
              <a:rPr lang="de-DE" dirty="0">
                <a:effectLst/>
                <a:latin typeface="Calibri" panose="020F0502020204030204" pitchFamily="34" charset="0"/>
                <a:ea typeface="Calibri" panose="020F0502020204030204" pitchFamily="34" charset="0"/>
                <a:cs typeface="Mangal" panose="02040503050203030202" pitchFamily="18" charset="0"/>
              </a:rPr>
              <a:t>[F080] Die Anwendung </a:t>
            </a:r>
            <a:r>
              <a:rPr lang="de-DE" b="1" dirty="0">
                <a:effectLst/>
                <a:latin typeface="Calibri" panose="020F0502020204030204" pitchFamily="34" charset="0"/>
                <a:ea typeface="Calibri" panose="020F0502020204030204" pitchFamily="34" charset="0"/>
                <a:cs typeface="Mangal" panose="02040503050203030202" pitchFamily="18" charset="0"/>
              </a:rPr>
              <a:t>soll</a:t>
            </a:r>
            <a:r>
              <a:rPr lang="de-DE" dirty="0">
                <a:effectLst/>
                <a:latin typeface="Calibri" panose="020F0502020204030204" pitchFamily="34" charset="0"/>
                <a:ea typeface="Calibri" panose="020F0502020204030204" pitchFamily="34" charset="0"/>
                <a:cs typeface="Mangal" panose="02040503050203030202" pitchFamily="18" charset="0"/>
              </a:rPr>
              <a:t> dem Nutzer die Möglichkeit bieten Informationen zu den Räumen anzuzeigen.</a:t>
            </a:r>
          </a:p>
          <a:p>
            <a:pPr>
              <a:lnSpc>
                <a:spcPct val="115000"/>
              </a:lnSpc>
              <a:spcAft>
                <a:spcPts val="800"/>
              </a:spcAft>
            </a:pPr>
            <a:r>
              <a:rPr lang="de-DE" dirty="0">
                <a:effectLst/>
                <a:latin typeface="Calibri" panose="020F0502020204030204" pitchFamily="34" charset="0"/>
                <a:ea typeface="Calibri" panose="020F0502020204030204" pitchFamily="34" charset="0"/>
                <a:cs typeface="Mangal" panose="02040503050203030202" pitchFamily="18" charset="0"/>
              </a:rPr>
              <a:t> </a:t>
            </a:r>
          </a:p>
        </p:txBody>
      </p:sp>
    </p:spTree>
    <p:extLst>
      <p:ext uri="{BB962C8B-B14F-4D97-AF65-F5344CB8AC3E}">
        <p14:creationId xmlns:p14="http://schemas.microsoft.com/office/powerpoint/2010/main" val="38223978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5945538" cy="3231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nchor="ctr">
            <a:spAutoFit/>
          </a:bodyPr>
          <a:lstStyle>
            <a:lvl1pPr algn="l">
              <a:defRPr sz="2100" b="0">
                <a:latin typeface="Roboto Slab Bold"/>
                <a:ea typeface="Roboto Slab Bold"/>
                <a:cs typeface="Roboto Slab Bold"/>
                <a:sym typeface="Roboto Slab Bold"/>
              </a:defRPr>
            </a:lvl1pPr>
          </a:lstStyle>
          <a:p>
            <a:r>
              <a:rPr lang="de-DE" b="1" dirty="0"/>
              <a:t>Entwicklung der PoCs aus den Anforderungen</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pic>
        <p:nvPicPr>
          <p:cNvPr id="4" name="Grafik 3">
            <a:extLst>
              <a:ext uri="{FF2B5EF4-FFF2-40B4-BE49-F238E27FC236}">
                <a16:creationId xmlns:a16="http://schemas.microsoft.com/office/drawing/2014/main" id="{5C71DC52-F06B-2B57-F295-0815686AC22B}"/>
              </a:ext>
            </a:extLst>
          </p:cNvPr>
          <p:cNvPicPr>
            <a:picLocks noChangeAspect="1"/>
          </p:cNvPicPr>
          <p:nvPr/>
        </p:nvPicPr>
        <p:blipFill>
          <a:blip r:embed="rId3"/>
          <a:stretch>
            <a:fillRect/>
          </a:stretch>
        </p:blipFill>
        <p:spPr>
          <a:xfrm>
            <a:off x="1969459" y="1194837"/>
            <a:ext cx="8253082" cy="5036455"/>
          </a:xfrm>
          <a:prstGeom prst="rect">
            <a:avLst/>
          </a:prstGeom>
        </p:spPr>
      </p:pic>
    </p:spTree>
    <p:extLst>
      <p:ext uri="{BB962C8B-B14F-4D97-AF65-F5344CB8AC3E}">
        <p14:creationId xmlns:p14="http://schemas.microsoft.com/office/powerpoint/2010/main" val="31861974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a:t>Codeinspektion des PoC</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6" name="Textfeld 5">
            <a:extLst>
              <a:ext uri="{FF2B5EF4-FFF2-40B4-BE49-F238E27FC236}">
                <a16:creationId xmlns:a16="http://schemas.microsoft.com/office/drawing/2014/main" id="{82040E46-49E6-EEC4-B373-A7CF7CCEF5CF}"/>
              </a:ext>
            </a:extLst>
          </p:cNvPr>
          <p:cNvSpPr txBox="1"/>
          <p:nvPr/>
        </p:nvSpPr>
        <p:spPr>
          <a:xfrm>
            <a:off x="1155561" y="1603699"/>
            <a:ext cx="9259410" cy="2919004"/>
          </a:xfrm>
          <a:prstGeom prst="rect">
            <a:avLst/>
          </a:prstGeom>
          <a:noFill/>
        </p:spPr>
        <p:txBody>
          <a:bodyPr wrap="square" rtlCol="0">
            <a:spAutoFit/>
          </a:bodyPr>
          <a:lstStyle/>
          <a:p>
            <a:pPr>
              <a:lnSpc>
                <a:spcPct val="115000"/>
              </a:lnSpc>
              <a:spcAft>
                <a:spcPts val="800"/>
              </a:spcAft>
            </a:pPr>
            <a:r>
              <a:rPr lang="de-DE" dirty="0">
                <a:effectLst/>
                <a:latin typeface="Calibri" panose="020F0502020204030204" pitchFamily="34" charset="0"/>
                <a:ea typeface="Calibri" panose="020F0502020204030204" pitchFamily="34" charset="0"/>
                <a:cs typeface="Mangal" panose="02040503050203030202" pitchFamily="18" charset="0"/>
              </a:rPr>
              <a:t>Für die bisherigen Artefakte:</a:t>
            </a:r>
          </a:p>
          <a:p>
            <a:pPr marL="285750" indent="-285750">
              <a:lnSpc>
                <a:spcPct val="115000"/>
              </a:lnSpc>
              <a:spcAft>
                <a:spcPts val="800"/>
              </a:spcAft>
              <a:buFont typeface="Arial" panose="020B0604020202020204" pitchFamily="34" charset="0"/>
              <a:buChar char="•"/>
            </a:pPr>
            <a:r>
              <a:rPr lang="de-DE" dirty="0">
                <a:effectLst/>
                <a:latin typeface="Calibri" panose="020F0502020204030204" pitchFamily="34" charset="0"/>
                <a:ea typeface="Calibri" panose="020F0502020204030204" pitchFamily="34" charset="0"/>
                <a:cs typeface="Mangal" panose="02040503050203030202" pitchFamily="18" charset="0"/>
              </a:rPr>
              <a:t>Austauschen und gemeinsam den Code durchschauen</a:t>
            </a:r>
          </a:p>
          <a:p>
            <a:pPr marL="285750" indent="-285750">
              <a:lnSpc>
                <a:spcPct val="115000"/>
              </a:lnSpc>
              <a:spcAft>
                <a:spcPts val="800"/>
              </a:spcAft>
              <a:buFont typeface="Arial" panose="020B0604020202020204" pitchFamily="34" charset="0"/>
              <a:buChar char="•"/>
            </a:pPr>
            <a:endParaRPr lang="de-DE" dirty="0">
              <a:latin typeface="Calibri" panose="020F0502020204030204" pitchFamily="34" charset="0"/>
              <a:ea typeface="Calibri" panose="020F0502020204030204" pitchFamily="34" charset="0"/>
              <a:cs typeface="Mangal" panose="02040503050203030202" pitchFamily="18" charset="0"/>
            </a:endParaRPr>
          </a:p>
          <a:p>
            <a:pPr>
              <a:lnSpc>
                <a:spcPct val="115000"/>
              </a:lnSpc>
              <a:spcAft>
                <a:spcPts val="800"/>
              </a:spcAft>
            </a:pPr>
            <a:r>
              <a:rPr lang="de-DE" dirty="0">
                <a:latin typeface="Calibri" panose="020F0502020204030204" pitchFamily="34" charset="0"/>
                <a:ea typeface="Calibri" panose="020F0502020204030204" pitchFamily="34" charset="0"/>
                <a:cs typeface="Mangal" panose="02040503050203030202" pitchFamily="18" charset="0"/>
              </a:rPr>
              <a:t>Codereview der neuen Rapid </a:t>
            </a:r>
            <a:r>
              <a:rPr lang="de-DE" dirty="0" err="1">
                <a:latin typeface="Calibri" panose="020F0502020204030204" pitchFamily="34" charset="0"/>
                <a:ea typeface="Calibri" panose="020F0502020204030204" pitchFamily="34" charset="0"/>
                <a:cs typeface="Mangal" panose="02040503050203030202" pitchFamily="18" charset="0"/>
              </a:rPr>
              <a:t>Prototypes</a:t>
            </a:r>
            <a:r>
              <a:rPr lang="de-DE" dirty="0">
                <a:latin typeface="Calibri" panose="020F0502020204030204" pitchFamily="34" charset="0"/>
                <a:ea typeface="Calibri" panose="020F0502020204030204" pitchFamily="34" charset="0"/>
                <a:cs typeface="Mangal" panose="02040503050203030202" pitchFamily="18" charset="0"/>
              </a:rPr>
              <a:t>:</a:t>
            </a:r>
          </a:p>
          <a:p>
            <a:pPr marL="285750" indent="-285750">
              <a:lnSpc>
                <a:spcPct val="115000"/>
              </a:lnSpc>
              <a:spcAft>
                <a:spcPts val="800"/>
              </a:spcAft>
              <a:buFont typeface="Arial" panose="020B0604020202020204" pitchFamily="34" charset="0"/>
              <a:buChar char="•"/>
            </a:pPr>
            <a:r>
              <a:rPr lang="de-DE" dirty="0">
                <a:effectLst/>
                <a:latin typeface="Calibri" panose="020F0502020204030204" pitchFamily="34" charset="0"/>
                <a:ea typeface="Calibri" panose="020F0502020204030204" pitchFamily="34" charset="0"/>
                <a:cs typeface="Mangal" panose="02040503050203030202" pitchFamily="18" charset="0"/>
              </a:rPr>
              <a:t>Jeder im Team stellt seinen Code vor, s</a:t>
            </a:r>
            <a:r>
              <a:rPr lang="de-DE" dirty="0">
                <a:latin typeface="Calibri" panose="020F0502020204030204" pitchFamily="34" charset="0"/>
                <a:ea typeface="Calibri" panose="020F0502020204030204" pitchFamily="34" charset="0"/>
                <a:cs typeface="Mangal" panose="02040503050203030202" pitchFamily="18" charset="0"/>
              </a:rPr>
              <a:t>owie Fragen </a:t>
            </a:r>
          </a:p>
          <a:p>
            <a:pPr marL="285750" indent="-285750">
              <a:lnSpc>
                <a:spcPct val="115000"/>
              </a:lnSpc>
              <a:spcAft>
                <a:spcPts val="800"/>
              </a:spcAft>
              <a:buFont typeface="Arial" panose="020B0604020202020204" pitchFamily="34" charset="0"/>
              <a:buChar char="•"/>
            </a:pPr>
            <a:r>
              <a:rPr lang="de-DE" dirty="0">
                <a:effectLst/>
                <a:latin typeface="Calibri" panose="020F0502020204030204" pitchFamily="34" charset="0"/>
                <a:ea typeface="Calibri" panose="020F0502020204030204" pitchFamily="34" charset="0"/>
                <a:cs typeface="Mangal" panose="02040503050203030202" pitchFamily="18" charset="0"/>
              </a:rPr>
              <a:t>Rückfragen und Kommentare werden von den anderen beiden Teammitgliedern ergänzt</a:t>
            </a:r>
          </a:p>
          <a:p>
            <a:pPr>
              <a:lnSpc>
                <a:spcPct val="115000"/>
              </a:lnSpc>
              <a:spcAft>
                <a:spcPts val="800"/>
              </a:spcAft>
            </a:pPr>
            <a:endParaRPr lang="de-DE" dirty="0">
              <a:latin typeface="Calibri" panose="020F0502020204030204" pitchFamily="34" charset="0"/>
              <a:ea typeface="Calibri" panose="020F0502020204030204" pitchFamily="34" charset="0"/>
              <a:cs typeface="Mangal" panose="02040503050203030202" pitchFamily="18" charset="0"/>
            </a:endParaRPr>
          </a:p>
        </p:txBody>
      </p:sp>
    </p:spTree>
    <p:extLst>
      <p:ext uri="{BB962C8B-B14F-4D97-AF65-F5344CB8AC3E}">
        <p14:creationId xmlns:p14="http://schemas.microsoft.com/office/powerpoint/2010/main" val="21696335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594"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595"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596"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597"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598"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599"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600"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01"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602"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03"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604"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605"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06"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07"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08"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09"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10"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11"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12"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13"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14"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15"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16"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17"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18"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19"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20"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21"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628" name="Gruppieren"/>
          <p:cNvGrpSpPr/>
          <p:nvPr/>
        </p:nvGrpSpPr>
        <p:grpSpPr>
          <a:xfrm>
            <a:off x="1524000" y="6786562"/>
            <a:ext cx="9144000" cy="178594"/>
            <a:chOff x="0" y="0"/>
            <a:chExt cx="13004800" cy="254000"/>
          </a:xfrm>
        </p:grpSpPr>
        <p:sp>
          <p:nvSpPr>
            <p:cNvPr id="622"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623"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624"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625"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626"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627"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629" name="Linie"/>
          <p:cNvSpPr/>
          <p:nvPr/>
        </p:nvSpPr>
        <p:spPr>
          <a:xfrm>
            <a:off x="2059781" y="3040559"/>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630" name="Vielleicht braucht man manchmal einen kleinen Untertitel oder eine Erläuterung oder, wie in meinem Fall, einfach ein bisschen Text."/>
          <p:cNvSpPr txBox="1"/>
          <p:nvPr/>
        </p:nvSpPr>
        <p:spPr>
          <a:xfrm>
            <a:off x="2063274" y="3237012"/>
            <a:ext cx="5082244" cy="2769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lvl1pPr algn="l">
              <a:defRPr sz="1700" b="0">
                <a:latin typeface="PT Sans"/>
                <a:ea typeface="PT Sans"/>
                <a:cs typeface="PT Sans"/>
                <a:sym typeface="PT Sans"/>
              </a:defRPr>
            </a:lvl1pPr>
          </a:lstStyle>
          <a:p>
            <a:r>
              <a:rPr lang="de-DE" sz="1800" dirty="0">
                <a:solidFill>
                  <a:schemeClr val="tx1"/>
                </a:solidFill>
              </a:rPr>
              <a:t>Campus Karte - </a:t>
            </a:r>
            <a:r>
              <a:rPr lang="de-DE" sz="1800" dirty="0"/>
              <a:t>Entwicklungsprojekt WS22</a:t>
            </a:r>
          </a:p>
        </p:txBody>
      </p:sp>
      <p:sp>
        <p:nvSpPr>
          <p:cNvPr id="631" name="Titel der Präsentation"/>
          <p:cNvSpPr txBox="1"/>
          <p:nvPr/>
        </p:nvSpPr>
        <p:spPr>
          <a:xfrm>
            <a:off x="2064246" y="2396443"/>
            <a:ext cx="6688337" cy="44319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b">
            <a:spAutoFit/>
          </a:bodyPr>
          <a:lstStyle>
            <a:lvl1pPr algn="l">
              <a:lnSpc>
                <a:spcPct val="90000"/>
              </a:lnSpc>
              <a:defRPr sz="2700" b="0">
                <a:solidFill>
                  <a:srgbClr val="2B2B2B"/>
                </a:solidFill>
                <a:latin typeface="Roboto Slab Bold"/>
                <a:ea typeface="Roboto Slab Bold"/>
                <a:cs typeface="Roboto Slab Bold"/>
                <a:sym typeface="Roboto Slab Bold"/>
              </a:defRPr>
            </a:lvl1pPr>
          </a:lstStyle>
          <a:p>
            <a:r>
              <a:rPr lang="de-DE" sz="3200" dirty="0">
                <a:solidFill>
                  <a:schemeClr val="tx1"/>
                </a:solidFill>
              </a:rPr>
              <a:t>Audit 1 + 2</a:t>
            </a:r>
            <a:endParaRPr sz="3200" dirty="0">
              <a:solidFill>
                <a:schemeClr val="tx1"/>
              </a:solidFill>
            </a:endParaRPr>
          </a:p>
        </p:txBody>
      </p:sp>
    </p:spTree>
    <p:extLst>
      <p:ext uri="{BB962C8B-B14F-4D97-AF65-F5344CB8AC3E}">
        <p14:creationId xmlns:p14="http://schemas.microsoft.com/office/powerpoint/2010/main" val="40115241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7667868" cy="3231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a:t>Modellierung der Anwendungslogik - Klassendiagramm</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pic>
        <p:nvPicPr>
          <p:cNvPr id="4" name="Grafik 3">
            <a:extLst>
              <a:ext uri="{FF2B5EF4-FFF2-40B4-BE49-F238E27FC236}">
                <a16:creationId xmlns:a16="http://schemas.microsoft.com/office/drawing/2014/main" id="{080D76E0-01CB-72E2-F81A-943F8051254B}"/>
              </a:ext>
            </a:extLst>
          </p:cNvPr>
          <p:cNvPicPr>
            <a:picLocks noChangeAspect="1"/>
          </p:cNvPicPr>
          <p:nvPr/>
        </p:nvPicPr>
        <p:blipFill rotWithShape="1">
          <a:blip r:embed="rId3">
            <a:extLst>
              <a:ext uri="{28A0092B-C50C-407E-A947-70E740481C1C}">
                <a14:useLocalDpi xmlns:a14="http://schemas.microsoft.com/office/drawing/2010/main" val="0"/>
              </a:ext>
            </a:extLst>
          </a:blip>
          <a:srcRect r="5070" b="10572"/>
          <a:stretch/>
        </p:blipFill>
        <p:spPr>
          <a:xfrm>
            <a:off x="1050727" y="1212449"/>
            <a:ext cx="9554066" cy="5034343"/>
          </a:xfrm>
          <a:prstGeom prst="rect">
            <a:avLst/>
          </a:prstGeom>
          <a:ln>
            <a:solidFill>
              <a:schemeClr val="tx1"/>
            </a:solidFill>
          </a:ln>
        </p:spPr>
      </p:pic>
      <p:sp>
        <p:nvSpPr>
          <p:cNvPr id="5" name="Rechteck 4">
            <a:extLst>
              <a:ext uri="{FF2B5EF4-FFF2-40B4-BE49-F238E27FC236}">
                <a16:creationId xmlns:a16="http://schemas.microsoft.com/office/drawing/2014/main" id="{521585B6-CDF0-FECD-36A2-ADC553F29264}"/>
              </a:ext>
            </a:extLst>
          </p:cNvPr>
          <p:cNvSpPr/>
          <p:nvPr/>
        </p:nvSpPr>
        <p:spPr>
          <a:xfrm>
            <a:off x="9124750" y="5429774"/>
            <a:ext cx="2804394" cy="967614"/>
          </a:xfrm>
          <a:custGeom>
            <a:avLst/>
            <a:gdLst>
              <a:gd name="connsiteX0" fmla="*/ 0 w 2804394"/>
              <a:gd name="connsiteY0" fmla="*/ 0 h 967614"/>
              <a:gd name="connsiteX1" fmla="*/ 616967 w 2804394"/>
              <a:gd name="connsiteY1" fmla="*/ 0 h 967614"/>
              <a:gd name="connsiteX2" fmla="*/ 1205889 w 2804394"/>
              <a:gd name="connsiteY2" fmla="*/ 0 h 967614"/>
              <a:gd name="connsiteX3" fmla="*/ 1794812 w 2804394"/>
              <a:gd name="connsiteY3" fmla="*/ 0 h 967614"/>
              <a:gd name="connsiteX4" fmla="*/ 2271559 w 2804394"/>
              <a:gd name="connsiteY4" fmla="*/ 0 h 967614"/>
              <a:gd name="connsiteX5" fmla="*/ 2804394 w 2804394"/>
              <a:gd name="connsiteY5" fmla="*/ 0 h 967614"/>
              <a:gd name="connsiteX6" fmla="*/ 2804394 w 2804394"/>
              <a:gd name="connsiteY6" fmla="*/ 493483 h 967614"/>
              <a:gd name="connsiteX7" fmla="*/ 2804394 w 2804394"/>
              <a:gd name="connsiteY7" fmla="*/ 967614 h 967614"/>
              <a:gd name="connsiteX8" fmla="*/ 2243515 w 2804394"/>
              <a:gd name="connsiteY8" fmla="*/ 967614 h 967614"/>
              <a:gd name="connsiteX9" fmla="*/ 1766768 w 2804394"/>
              <a:gd name="connsiteY9" fmla="*/ 967614 h 967614"/>
              <a:gd name="connsiteX10" fmla="*/ 1290021 w 2804394"/>
              <a:gd name="connsiteY10" fmla="*/ 967614 h 967614"/>
              <a:gd name="connsiteX11" fmla="*/ 701099 w 2804394"/>
              <a:gd name="connsiteY11" fmla="*/ 967614 h 967614"/>
              <a:gd name="connsiteX12" fmla="*/ 0 w 2804394"/>
              <a:gd name="connsiteY12" fmla="*/ 967614 h 967614"/>
              <a:gd name="connsiteX13" fmla="*/ 0 w 2804394"/>
              <a:gd name="connsiteY13" fmla="*/ 464455 h 967614"/>
              <a:gd name="connsiteX14" fmla="*/ 0 w 2804394"/>
              <a:gd name="connsiteY14" fmla="*/ 0 h 967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804394" h="967614" fill="none" extrusionOk="0">
                <a:moveTo>
                  <a:pt x="0" y="0"/>
                </a:moveTo>
                <a:cubicBezTo>
                  <a:pt x="287825" y="20780"/>
                  <a:pt x="491269" y="21060"/>
                  <a:pt x="616967" y="0"/>
                </a:cubicBezTo>
                <a:cubicBezTo>
                  <a:pt x="742665" y="-21060"/>
                  <a:pt x="1024954" y="-2292"/>
                  <a:pt x="1205889" y="0"/>
                </a:cubicBezTo>
                <a:cubicBezTo>
                  <a:pt x="1386824" y="2292"/>
                  <a:pt x="1523176" y="-14879"/>
                  <a:pt x="1794812" y="0"/>
                </a:cubicBezTo>
                <a:cubicBezTo>
                  <a:pt x="2066448" y="14879"/>
                  <a:pt x="2171510" y="19687"/>
                  <a:pt x="2271559" y="0"/>
                </a:cubicBezTo>
                <a:cubicBezTo>
                  <a:pt x="2371608" y="-19687"/>
                  <a:pt x="2551246" y="-22081"/>
                  <a:pt x="2804394" y="0"/>
                </a:cubicBezTo>
                <a:cubicBezTo>
                  <a:pt x="2794858" y="110523"/>
                  <a:pt x="2825869" y="284587"/>
                  <a:pt x="2804394" y="493483"/>
                </a:cubicBezTo>
                <a:cubicBezTo>
                  <a:pt x="2782919" y="702379"/>
                  <a:pt x="2792165" y="792583"/>
                  <a:pt x="2804394" y="967614"/>
                </a:cubicBezTo>
                <a:cubicBezTo>
                  <a:pt x="2659925" y="954947"/>
                  <a:pt x="2483264" y="946958"/>
                  <a:pt x="2243515" y="967614"/>
                </a:cubicBezTo>
                <a:cubicBezTo>
                  <a:pt x="2003766" y="988270"/>
                  <a:pt x="1899240" y="956713"/>
                  <a:pt x="1766768" y="967614"/>
                </a:cubicBezTo>
                <a:cubicBezTo>
                  <a:pt x="1634296" y="978515"/>
                  <a:pt x="1425892" y="959868"/>
                  <a:pt x="1290021" y="967614"/>
                </a:cubicBezTo>
                <a:cubicBezTo>
                  <a:pt x="1154150" y="975360"/>
                  <a:pt x="862953" y="975814"/>
                  <a:pt x="701099" y="967614"/>
                </a:cubicBezTo>
                <a:cubicBezTo>
                  <a:pt x="539245" y="959414"/>
                  <a:pt x="148390" y="947013"/>
                  <a:pt x="0" y="967614"/>
                </a:cubicBezTo>
                <a:cubicBezTo>
                  <a:pt x="-15030" y="805837"/>
                  <a:pt x="23815" y="646625"/>
                  <a:pt x="0" y="464455"/>
                </a:cubicBezTo>
                <a:cubicBezTo>
                  <a:pt x="-23815" y="282285"/>
                  <a:pt x="1497" y="125087"/>
                  <a:pt x="0" y="0"/>
                </a:cubicBezTo>
                <a:close/>
              </a:path>
              <a:path w="2804394" h="967614" stroke="0" extrusionOk="0">
                <a:moveTo>
                  <a:pt x="0" y="0"/>
                </a:moveTo>
                <a:cubicBezTo>
                  <a:pt x="214255" y="12286"/>
                  <a:pt x="275844" y="7690"/>
                  <a:pt x="532835" y="0"/>
                </a:cubicBezTo>
                <a:cubicBezTo>
                  <a:pt x="789827" y="-7690"/>
                  <a:pt x="876039" y="-17802"/>
                  <a:pt x="1009582" y="0"/>
                </a:cubicBezTo>
                <a:cubicBezTo>
                  <a:pt x="1143125" y="17802"/>
                  <a:pt x="1330069" y="6958"/>
                  <a:pt x="1626549" y="0"/>
                </a:cubicBezTo>
                <a:cubicBezTo>
                  <a:pt x="1923029" y="-6958"/>
                  <a:pt x="1952340" y="6491"/>
                  <a:pt x="2159383" y="0"/>
                </a:cubicBezTo>
                <a:cubicBezTo>
                  <a:pt x="2366426" y="-6491"/>
                  <a:pt x="2543713" y="28047"/>
                  <a:pt x="2804394" y="0"/>
                </a:cubicBezTo>
                <a:cubicBezTo>
                  <a:pt x="2804371" y="182883"/>
                  <a:pt x="2814892" y="355873"/>
                  <a:pt x="2804394" y="503159"/>
                </a:cubicBezTo>
                <a:cubicBezTo>
                  <a:pt x="2793896" y="650445"/>
                  <a:pt x="2788685" y="742403"/>
                  <a:pt x="2804394" y="967614"/>
                </a:cubicBezTo>
                <a:cubicBezTo>
                  <a:pt x="2531570" y="991807"/>
                  <a:pt x="2356654" y="974236"/>
                  <a:pt x="2243515" y="967614"/>
                </a:cubicBezTo>
                <a:cubicBezTo>
                  <a:pt x="2130376" y="960992"/>
                  <a:pt x="1893725" y="990841"/>
                  <a:pt x="1766768" y="967614"/>
                </a:cubicBezTo>
                <a:cubicBezTo>
                  <a:pt x="1639811" y="944387"/>
                  <a:pt x="1373531" y="963248"/>
                  <a:pt x="1205889" y="967614"/>
                </a:cubicBezTo>
                <a:cubicBezTo>
                  <a:pt x="1038247" y="971980"/>
                  <a:pt x="761972" y="956000"/>
                  <a:pt x="645011" y="967614"/>
                </a:cubicBezTo>
                <a:cubicBezTo>
                  <a:pt x="528050" y="979228"/>
                  <a:pt x="249085" y="941856"/>
                  <a:pt x="0" y="967614"/>
                </a:cubicBezTo>
                <a:cubicBezTo>
                  <a:pt x="23088" y="772204"/>
                  <a:pt x="-3916" y="708864"/>
                  <a:pt x="0" y="464455"/>
                </a:cubicBezTo>
                <a:cubicBezTo>
                  <a:pt x="3916" y="220046"/>
                  <a:pt x="-18693" y="116516"/>
                  <a:pt x="0" y="0"/>
                </a:cubicBezTo>
                <a:close/>
              </a:path>
            </a:pathLst>
          </a:custGeom>
          <a:solidFill>
            <a:schemeClr val="bg1"/>
          </a:solidFill>
          <a:ln w="28575">
            <a:solidFill>
              <a:srgbClr val="C00000"/>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400" dirty="0">
                <a:solidFill>
                  <a:srgbClr val="C00000"/>
                </a:solidFill>
                <a:latin typeface="Copperplate Gothic Bold" panose="020E0705020206020404" pitchFamily="34" charset="0"/>
              </a:rPr>
              <a:t>Modell verworfen</a:t>
            </a:r>
          </a:p>
        </p:txBody>
      </p:sp>
    </p:spTree>
    <p:extLst>
      <p:ext uri="{BB962C8B-B14F-4D97-AF65-F5344CB8AC3E}">
        <p14:creationId xmlns:p14="http://schemas.microsoft.com/office/powerpoint/2010/main" val="21503270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a:t>Modellierung der Anwendungslogik</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10" name="Rechteck 9">
            <a:extLst>
              <a:ext uri="{FF2B5EF4-FFF2-40B4-BE49-F238E27FC236}">
                <a16:creationId xmlns:a16="http://schemas.microsoft.com/office/drawing/2014/main" id="{2639AEE2-3A94-3AF5-B92B-C7B2A55E2F40}"/>
              </a:ext>
            </a:extLst>
          </p:cNvPr>
          <p:cNvSpPr/>
          <p:nvPr/>
        </p:nvSpPr>
        <p:spPr>
          <a:xfrm>
            <a:off x="2629995" y="6210300"/>
            <a:ext cx="1075230" cy="3876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3" name="Grafik 2">
            <a:extLst>
              <a:ext uri="{FF2B5EF4-FFF2-40B4-BE49-F238E27FC236}">
                <a16:creationId xmlns:a16="http://schemas.microsoft.com/office/drawing/2014/main" id="{47B1195B-B415-1246-E33E-CB255236F57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381926" y="954853"/>
            <a:ext cx="7428147" cy="5755133"/>
          </a:xfrm>
          <a:prstGeom prst="rect">
            <a:avLst/>
          </a:prstGeom>
        </p:spPr>
      </p:pic>
    </p:spTree>
    <p:extLst>
      <p:ext uri="{BB962C8B-B14F-4D97-AF65-F5344CB8AC3E}">
        <p14:creationId xmlns:p14="http://schemas.microsoft.com/office/powerpoint/2010/main" val="36844822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a:t>Blender Gebäudemodell und </a:t>
            </a:r>
            <a:r>
              <a:rPr lang="de-DE" b="1" dirty="0" err="1"/>
              <a:t>PathMesh</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pic>
        <p:nvPicPr>
          <p:cNvPr id="4" name="Grafik 3">
            <a:extLst>
              <a:ext uri="{FF2B5EF4-FFF2-40B4-BE49-F238E27FC236}">
                <a16:creationId xmlns:a16="http://schemas.microsoft.com/office/drawing/2014/main" id="{6FC926AA-4093-72AC-2459-6C049DB4F33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93104" y="990505"/>
            <a:ext cx="9805790" cy="5650055"/>
          </a:xfrm>
          <a:prstGeom prst="rect">
            <a:avLst/>
          </a:prstGeom>
        </p:spPr>
      </p:pic>
      <p:pic>
        <p:nvPicPr>
          <p:cNvPr id="7" name="Grafik 6">
            <a:extLst>
              <a:ext uri="{FF2B5EF4-FFF2-40B4-BE49-F238E27FC236}">
                <a16:creationId xmlns:a16="http://schemas.microsoft.com/office/drawing/2014/main" id="{78DC1B55-2146-5A10-A02C-A1C4CFC8248A}"/>
              </a:ext>
            </a:extLst>
          </p:cNvPr>
          <p:cNvPicPr>
            <a:picLocks noChangeAspect="1"/>
          </p:cNvPicPr>
          <p:nvPr/>
        </p:nvPicPr>
        <p:blipFill>
          <a:blip r:embed="rId4"/>
          <a:stretch>
            <a:fillRect/>
          </a:stretch>
        </p:blipFill>
        <p:spPr>
          <a:xfrm>
            <a:off x="8757893" y="3407988"/>
            <a:ext cx="3284431" cy="3232572"/>
          </a:xfrm>
          <a:prstGeom prst="rect">
            <a:avLst/>
          </a:prstGeom>
        </p:spPr>
      </p:pic>
    </p:spTree>
    <p:extLst>
      <p:ext uri="{BB962C8B-B14F-4D97-AF65-F5344CB8AC3E}">
        <p14:creationId xmlns:p14="http://schemas.microsoft.com/office/powerpoint/2010/main" val="14142689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err="1"/>
              <a:t>PathMesh</a:t>
            </a:r>
            <a:r>
              <a:rPr lang="de-DE" b="1" dirty="0"/>
              <a:t>  mit Vertex-Indizes</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pic>
        <p:nvPicPr>
          <p:cNvPr id="4" name="Grafik 3" descr="Ein Bild, das Text, Licht, dunkel enthält.&#10;&#10;Automatisch generierte Beschreibung">
            <a:extLst>
              <a:ext uri="{FF2B5EF4-FFF2-40B4-BE49-F238E27FC236}">
                <a16:creationId xmlns:a16="http://schemas.microsoft.com/office/drawing/2014/main" id="{6FC926AA-4093-72AC-2459-6C049DB4F3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3104" y="990505"/>
            <a:ext cx="9805791" cy="5650055"/>
          </a:xfrm>
          <a:prstGeom prst="rect">
            <a:avLst/>
          </a:prstGeom>
        </p:spPr>
      </p:pic>
    </p:spTree>
    <p:extLst>
      <p:ext uri="{BB962C8B-B14F-4D97-AF65-F5344CB8AC3E}">
        <p14:creationId xmlns:p14="http://schemas.microsoft.com/office/powerpoint/2010/main" val="34535262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a:t>Export als ?</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pic>
        <p:nvPicPr>
          <p:cNvPr id="3" name="Grafik 2">
            <a:extLst>
              <a:ext uri="{FF2B5EF4-FFF2-40B4-BE49-F238E27FC236}">
                <a16:creationId xmlns:a16="http://schemas.microsoft.com/office/drawing/2014/main" id="{2A64D98D-6C8C-9B85-ACE5-B25D26CAEB3C}"/>
              </a:ext>
            </a:extLst>
          </p:cNvPr>
          <p:cNvPicPr>
            <a:picLocks noChangeAspect="1"/>
          </p:cNvPicPr>
          <p:nvPr/>
        </p:nvPicPr>
        <p:blipFill rotWithShape="1">
          <a:blip r:embed="rId3"/>
          <a:srcRect l="576" t="1217" r="43157" b="1"/>
          <a:stretch/>
        </p:blipFill>
        <p:spPr>
          <a:xfrm>
            <a:off x="521459" y="1439892"/>
            <a:ext cx="1653409" cy="4223260"/>
          </a:xfrm>
          <a:prstGeom prst="rect">
            <a:avLst/>
          </a:prstGeom>
        </p:spPr>
      </p:pic>
      <p:pic>
        <p:nvPicPr>
          <p:cNvPr id="5" name="Grafik 4">
            <a:extLst>
              <a:ext uri="{FF2B5EF4-FFF2-40B4-BE49-F238E27FC236}">
                <a16:creationId xmlns:a16="http://schemas.microsoft.com/office/drawing/2014/main" id="{5391EC2D-49CD-7212-85CC-C8FAD2A9B454}"/>
              </a:ext>
            </a:extLst>
          </p:cNvPr>
          <p:cNvPicPr>
            <a:picLocks noChangeAspect="1"/>
          </p:cNvPicPr>
          <p:nvPr/>
        </p:nvPicPr>
        <p:blipFill rotWithShape="1">
          <a:blip r:embed="rId4"/>
          <a:srcRect l="1730" t="-78"/>
          <a:stretch/>
        </p:blipFill>
        <p:spPr>
          <a:xfrm>
            <a:off x="3403449" y="1439892"/>
            <a:ext cx="1604659" cy="4224500"/>
          </a:xfrm>
          <a:prstGeom prst="rect">
            <a:avLst/>
          </a:prstGeom>
        </p:spPr>
      </p:pic>
      <p:sp>
        <p:nvSpPr>
          <p:cNvPr id="6" name="Textfeld 5">
            <a:extLst>
              <a:ext uri="{FF2B5EF4-FFF2-40B4-BE49-F238E27FC236}">
                <a16:creationId xmlns:a16="http://schemas.microsoft.com/office/drawing/2014/main" id="{85DEA1BD-ED2E-927F-A3C8-DD84ED41D823}"/>
              </a:ext>
            </a:extLst>
          </p:cNvPr>
          <p:cNvSpPr txBox="1"/>
          <p:nvPr/>
        </p:nvSpPr>
        <p:spPr>
          <a:xfrm>
            <a:off x="990753" y="6216604"/>
            <a:ext cx="535724" cy="369332"/>
          </a:xfrm>
          <a:prstGeom prst="rect">
            <a:avLst/>
          </a:prstGeom>
          <a:noFill/>
        </p:spPr>
        <p:txBody>
          <a:bodyPr wrap="none" rtlCol="0">
            <a:spAutoFit/>
          </a:bodyPr>
          <a:lstStyle/>
          <a:p>
            <a:r>
              <a:rPr lang="de-DE" dirty="0"/>
              <a:t>OBJ</a:t>
            </a:r>
          </a:p>
        </p:txBody>
      </p:sp>
      <p:sp>
        <p:nvSpPr>
          <p:cNvPr id="7" name="Textfeld 6">
            <a:extLst>
              <a:ext uri="{FF2B5EF4-FFF2-40B4-BE49-F238E27FC236}">
                <a16:creationId xmlns:a16="http://schemas.microsoft.com/office/drawing/2014/main" id="{A061CF25-76F2-20FE-CFC4-7DAD01763427}"/>
              </a:ext>
            </a:extLst>
          </p:cNvPr>
          <p:cNvSpPr txBox="1"/>
          <p:nvPr/>
        </p:nvSpPr>
        <p:spPr>
          <a:xfrm>
            <a:off x="3789249" y="6216604"/>
            <a:ext cx="530786" cy="369332"/>
          </a:xfrm>
          <a:prstGeom prst="rect">
            <a:avLst/>
          </a:prstGeom>
          <a:noFill/>
        </p:spPr>
        <p:txBody>
          <a:bodyPr wrap="none" rtlCol="0">
            <a:spAutoFit/>
          </a:bodyPr>
          <a:lstStyle/>
          <a:p>
            <a:r>
              <a:rPr lang="de-DE" dirty="0"/>
              <a:t>FBX</a:t>
            </a:r>
          </a:p>
        </p:txBody>
      </p:sp>
      <p:pic>
        <p:nvPicPr>
          <p:cNvPr id="10" name="Grafik 9">
            <a:extLst>
              <a:ext uri="{FF2B5EF4-FFF2-40B4-BE49-F238E27FC236}">
                <a16:creationId xmlns:a16="http://schemas.microsoft.com/office/drawing/2014/main" id="{32E1A2E0-F5DA-225A-233F-12894E3EAF67}"/>
              </a:ext>
            </a:extLst>
          </p:cNvPr>
          <p:cNvPicPr>
            <a:picLocks noChangeAspect="1"/>
          </p:cNvPicPr>
          <p:nvPr/>
        </p:nvPicPr>
        <p:blipFill rotWithShape="1">
          <a:blip r:embed="rId5"/>
          <a:srcRect l="768" t="925"/>
          <a:stretch/>
        </p:blipFill>
        <p:spPr>
          <a:xfrm>
            <a:off x="5749009" y="2462213"/>
            <a:ext cx="2606947" cy="2012831"/>
          </a:xfrm>
          <a:prstGeom prst="rect">
            <a:avLst/>
          </a:prstGeom>
        </p:spPr>
      </p:pic>
      <p:sp>
        <p:nvSpPr>
          <p:cNvPr id="11" name="Textfeld 10">
            <a:extLst>
              <a:ext uri="{FF2B5EF4-FFF2-40B4-BE49-F238E27FC236}">
                <a16:creationId xmlns:a16="http://schemas.microsoft.com/office/drawing/2014/main" id="{F828B2D3-48EF-6BA6-1B15-A912F9CDC123}"/>
              </a:ext>
            </a:extLst>
          </p:cNvPr>
          <p:cNvSpPr txBox="1"/>
          <p:nvPr/>
        </p:nvSpPr>
        <p:spPr>
          <a:xfrm>
            <a:off x="6616975" y="6216604"/>
            <a:ext cx="498855" cy="369332"/>
          </a:xfrm>
          <a:prstGeom prst="rect">
            <a:avLst/>
          </a:prstGeom>
          <a:noFill/>
        </p:spPr>
        <p:txBody>
          <a:bodyPr wrap="none" rtlCol="0">
            <a:spAutoFit/>
          </a:bodyPr>
          <a:lstStyle/>
          <a:p>
            <a:r>
              <a:rPr lang="de-DE" dirty="0"/>
              <a:t>STL</a:t>
            </a:r>
          </a:p>
        </p:txBody>
      </p:sp>
      <p:pic>
        <p:nvPicPr>
          <p:cNvPr id="13" name="Grafik 12">
            <a:extLst>
              <a:ext uri="{FF2B5EF4-FFF2-40B4-BE49-F238E27FC236}">
                <a16:creationId xmlns:a16="http://schemas.microsoft.com/office/drawing/2014/main" id="{FA83864A-E4B6-FD85-2715-BEB8D1B1E8BC}"/>
              </a:ext>
            </a:extLst>
          </p:cNvPr>
          <p:cNvPicPr>
            <a:picLocks noChangeAspect="1"/>
          </p:cNvPicPr>
          <p:nvPr/>
        </p:nvPicPr>
        <p:blipFill rotWithShape="1">
          <a:blip r:embed="rId6"/>
          <a:srcRect l="329" t="872" b="-1"/>
          <a:stretch/>
        </p:blipFill>
        <p:spPr>
          <a:xfrm>
            <a:off x="8867553" y="2462213"/>
            <a:ext cx="2883694" cy="2138554"/>
          </a:xfrm>
          <a:prstGeom prst="rect">
            <a:avLst/>
          </a:prstGeom>
        </p:spPr>
      </p:pic>
      <p:sp>
        <p:nvSpPr>
          <p:cNvPr id="14" name="Textfeld 13">
            <a:extLst>
              <a:ext uri="{FF2B5EF4-FFF2-40B4-BE49-F238E27FC236}">
                <a16:creationId xmlns:a16="http://schemas.microsoft.com/office/drawing/2014/main" id="{76B77184-E247-1327-E988-A4353D7F3EC4}"/>
              </a:ext>
            </a:extLst>
          </p:cNvPr>
          <p:cNvSpPr txBox="1"/>
          <p:nvPr/>
        </p:nvSpPr>
        <p:spPr>
          <a:xfrm>
            <a:off x="10227247" y="6216604"/>
            <a:ext cx="494431" cy="369332"/>
          </a:xfrm>
          <a:prstGeom prst="rect">
            <a:avLst/>
          </a:prstGeom>
          <a:noFill/>
        </p:spPr>
        <p:txBody>
          <a:bodyPr wrap="none" rtlCol="0">
            <a:spAutoFit/>
          </a:bodyPr>
          <a:lstStyle/>
          <a:p>
            <a:r>
              <a:rPr lang="de-DE" dirty="0"/>
              <a:t>PLY</a:t>
            </a:r>
          </a:p>
        </p:txBody>
      </p:sp>
      <p:sp>
        <p:nvSpPr>
          <p:cNvPr id="15" name="Textfeld 14">
            <a:extLst>
              <a:ext uri="{FF2B5EF4-FFF2-40B4-BE49-F238E27FC236}">
                <a16:creationId xmlns:a16="http://schemas.microsoft.com/office/drawing/2014/main" id="{06623C2E-74DA-F53B-5E28-AFF5B31E5741}"/>
              </a:ext>
            </a:extLst>
          </p:cNvPr>
          <p:cNvSpPr txBox="1"/>
          <p:nvPr/>
        </p:nvSpPr>
        <p:spPr>
          <a:xfrm>
            <a:off x="2423123" y="6216604"/>
            <a:ext cx="435312" cy="369332"/>
          </a:xfrm>
          <a:prstGeom prst="rect">
            <a:avLst/>
          </a:prstGeom>
          <a:noFill/>
        </p:spPr>
        <p:txBody>
          <a:bodyPr wrap="none" rtlCol="0">
            <a:spAutoFit/>
          </a:bodyPr>
          <a:lstStyle/>
          <a:p>
            <a:r>
              <a:rPr lang="de-DE" dirty="0">
                <a:solidFill>
                  <a:srgbClr val="FF0000"/>
                </a:solidFill>
              </a:rPr>
              <a:t>vs.</a:t>
            </a:r>
          </a:p>
        </p:txBody>
      </p:sp>
      <p:sp>
        <p:nvSpPr>
          <p:cNvPr id="16" name="Textfeld 15">
            <a:extLst>
              <a:ext uri="{FF2B5EF4-FFF2-40B4-BE49-F238E27FC236}">
                <a16:creationId xmlns:a16="http://schemas.microsoft.com/office/drawing/2014/main" id="{5441C000-CFC3-5F31-C6DF-118BD1541B14}"/>
              </a:ext>
            </a:extLst>
          </p:cNvPr>
          <p:cNvSpPr txBox="1"/>
          <p:nvPr/>
        </p:nvSpPr>
        <p:spPr>
          <a:xfrm>
            <a:off x="5313697" y="6216604"/>
            <a:ext cx="435312" cy="369332"/>
          </a:xfrm>
          <a:prstGeom prst="rect">
            <a:avLst/>
          </a:prstGeom>
          <a:noFill/>
        </p:spPr>
        <p:txBody>
          <a:bodyPr wrap="none" rtlCol="0">
            <a:spAutoFit/>
          </a:bodyPr>
          <a:lstStyle/>
          <a:p>
            <a:r>
              <a:rPr lang="de-DE" dirty="0">
                <a:solidFill>
                  <a:srgbClr val="FF0000"/>
                </a:solidFill>
              </a:rPr>
              <a:t>vs.</a:t>
            </a:r>
          </a:p>
        </p:txBody>
      </p:sp>
      <p:sp>
        <p:nvSpPr>
          <p:cNvPr id="17" name="Textfeld 16">
            <a:extLst>
              <a:ext uri="{FF2B5EF4-FFF2-40B4-BE49-F238E27FC236}">
                <a16:creationId xmlns:a16="http://schemas.microsoft.com/office/drawing/2014/main" id="{DDE073D5-1257-36E4-1F82-A347EDC8DF1C}"/>
              </a:ext>
            </a:extLst>
          </p:cNvPr>
          <p:cNvSpPr txBox="1"/>
          <p:nvPr/>
        </p:nvSpPr>
        <p:spPr>
          <a:xfrm>
            <a:off x="8453882" y="6213219"/>
            <a:ext cx="435312" cy="369332"/>
          </a:xfrm>
          <a:prstGeom prst="rect">
            <a:avLst/>
          </a:prstGeom>
          <a:noFill/>
        </p:spPr>
        <p:txBody>
          <a:bodyPr wrap="none" rtlCol="0">
            <a:spAutoFit/>
          </a:bodyPr>
          <a:lstStyle/>
          <a:p>
            <a:r>
              <a:rPr lang="de-DE" dirty="0">
                <a:solidFill>
                  <a:srgbClr val="FF0000"/>
                </a:solidFill>
              </a:rPr>
              <a:t>vs.</a:t>
            </a:r>
          </a:p>
        </p:txBody>
      </p:sp>
    </p:spTree>
    <p:extLst>
      <p:ext uri="{BB962C8B-B14F-4D97-AF65-F5344CB8AC3E}">
        <p14:creationId xmlns:p14="http://schemas.microsoft.com/office/powerpoint/2010/main" val="4087038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a:t>Import der Daten als </a:t>
            </a:r>
            <a:r>
              <a:rPr lang="de-DE" b="1" dirty="0" err="1"/>
              <a:t>PathMesh</a:t>
            </a:r>
            <a:r>
              <a:rPr lang="de-DE" b="1" dirty="0"/>
              <a:t> Point</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dirty="0"/>
          </a:p>
        </p:txBody>
      </p:sp>
      <p:pic>
        <p:nvPicPr>
          <p:cNvPr id="3" name="Grafik 2">
            <a:extLst>
              <a:ext uri="{FF2B5EF4-FFF2-40B4-BE49-F238E27FC236}">
                <a16:creationId xmlns:a16="http://schemas.microsoft.com/office/drawing/2014/main" id="{2A64D98D-6C8C-9B85-ACE5-B25D26CAEB3C}"/>
              </a:ext>
            </a:extLst>
          </p:cNvPr>
          <p:cNvPicPr>
            <a:picLocks noChangeAspect="1"/>
          </p:cNvPicPr>
          <p:nvPr/>
        </p:nvPicPr>
        <p:blipFill rotWithShape="1">
          <a:blip r:embed="rId3"/>
          <a:srcRect l="577" t="1217" b="1"/>
          <a:stretch/>
        </p:blipFill>
        <p:spPr>
          <a:xfrm>
            <a:off x="2617100" y="1439892"/>
            <a:ext cx="2921581" cy="4223260"/>
          </a:xfrm>
          <a:prstGeom prst="rect">
            <a:avLst/>
          </a:prstGeom>
        </p:spPr>
      </p:pic>
      <p:sp>
        <p:nvSpPr>
          <p:cNvPr id="8" name="Pfeil: nach rechts 7">
            <a:extLst>
              <a:ext uri="{FF2B5EF4-FFF2-40B4-BE49-F238E27FC236}">
                <a16:creationId xmlns:a16="http://schemas.microsoft.com/office/drawing/2014/main" id="{22BABC98-B83F-5C14-1825-AE942D119BD2}"/>
              </a:ext>
            </a:extLst>
          </p:cNvPr>
          <p:cNvSpPr/>
          <p:nvPr/>
        </p:nvSpPr>
        <p:spPr>
          <a:xfrm>
            <a:off x="5585655" y="3184227"/>
            <a:ext cx="1112315" cy="55096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de-DE"/>
          </a:p>
        </p:txBody>
      </p:sp>
      <p:pic>
        <p:nvPicPr>
          <p:cNvPr id="2" name="Grafik 1">
            <a:extLst>
              <a:ext uri="{FF2B5EF4-FFF2-40B4-BE49-F238E27FC236}">
                <a16:creationId xmlns:a16="http://schemas.microsoft.com/office/drawing/2014/main" id="{B92EBB24-89E0-50F7-E5BA-9EDE2DC22302}"/>
              </a:ext>
            </a:extLst>
          </p:cNvPr>
          <p:cNvPicPr>
            <a:picLocks noChangeAspect="1"/>
          </p:cNvPicPr>
          <p:nvPr/>
        </p:nvPicPr>
        <p:blipFill rotWithShape="1">
          <a:blip r:embed="rId4">
            <a:extLst>
              <a:ext uri="{28A0092B-C50C-407E-A947-70E740481C1C}">
                <a14:useLocalDpi xmlns:a14="http://schemas.microsoft.com/office/drawing/2010/main" val="0"/>
              </a:ext>
            </a:extLst>
          </a:blip>
          <a:srcRect l="42305" t="24314" r="39097" b="50729"/>
          <a:stretch/>
        </p:blipFill>
        <p:spPr>
          <a:xfrm>
            <a:off x="7482700" y="2771189"/>
            <a:ext cx="1871663" cy="1404918"/>
          </a:xfrm>
          <a:prstGeom prst="rect">
            <a:avLst/>
          </a:prstGeom>
          <a:ln w="38100" cap="sq">
            <a:no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7901457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err="1"/>
              <a:t>importPathMesh</a:t>
            </a:r>
            <a:r>
              <a:rPr lang="de-DE" b="1" dirty="0"/>
              <a:t>() Pseudocode</a:t>
            </a:r>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3" name="Textfeld 2">
            <a:extLst>
              <a:ext uri="{FF2B5EF4-FFF2-40B4-BE49-F238E27FC236}">
                <a16:creationId xmlns:a16="http://schemas.microsoft.com/office/drawing/2014/main" id="{F8D99334-138C-085A-F0D6-5C7E0C862460}"/>
              </a:ext>
            </a:extLst>
          </p:cNvPr>
          <p:cNvSpPr txBox="1"/>
          <p:nvPr/>
        </p:nvSpPr>
        <p:spPr>
          <a:xfrm>
            <a:off x="185390" y="1003273"/>
            <a:ext cx="5840193" cy="5528501"/>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numCol="1" rtlCol="0">
            <a:spAutoFit/>
          </a:bodyPr>
          <a:lstStyle/>
          <a:p>
            <a:pPr>
              <a:lnSpc>
                <a:spcPct val="115000"/>
              </a:lnSpc>
            </a:pPr>
            <a:r>
              <a:rPr lang="de-DE" sz="1400" dirty="0" err="1">
                <a:latin typeface="Calibri" panose="020F0502020204030204" pitchFamily="34" charset="0"/>
                <a:ea typeface="Calibri" panose="020F0502020204030204" pitchFamily="34" charset="0"/>
                <a:cs typeface="Mangal" panose="02040503050203030202" pitchFamily="18" charset="0"/>
              </a:rPr>
              <a:t>function</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importPathMesh</a:t>
            </a:r>
            <a:r>
              <a:rPr lang="de-DE" sz="1400" dirty="0">
                <a:latin typeface="Calibri" panose="020F0502020204030204" pitchFamily="34" charset="0"/>
                <a:ea typeface="Calibri" panose="020F0502020204030204" pitchFamily="34" charset="0"/>
                <a:cs typeface="Mangal" panose="02040503050203030202" pitchFamily="18" charset="0"/>
              </a:rPr>
              <a:t>(</a:t>
            </a:r>
            <a:r>
              <a:rPr lang="de-DE" sz="1400" dirty="0" err="1">
                <a:latin typeface="Calibri" panose="020F0502020204030204" pitchFamily="34" charset="0"/>
                <a:ea typeface="Calibri" panose="020F0502020204030204" pitchFamily="34" charset="0"/>
                <a:cs typeface="Mangal" panose="02040503050203030202" pitchFamily="18" charset="0"/>
              </a:rPr>
              <a:t>pfadZumOBJ</a:t>
            </a:r>
            <a:r>
              <a:rPr lang="de-DE" sz="1400" dirty="0">
                <a:latin typeface="Calibri" panose="020F0502020204030204" pitchFamily="34" charset="0"/>
                <a:ea typeface="Calibri" panose="020F0502020204030204" pitchFamily="34" charset="0"/>
                <a:cs typeface="Mangal" panose="02040503050203030202" pitchFamily="18" charset="0"/>
              </a:rPr>
              <a:t>){</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let</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objString</a:t>
            </a:r>
            <a:r>
              <a:rPr lang="de-DE" sz="1400" dirty="0">
                <a:latin typeface="Calibri" panose="020F0502020204030204" pitchFamily="34" charset="0"/>
                <a:ea typeface="Calibri" panose="020F0502020204030204" pitchFamily="34" charset="0"/>
                <a:cs typeface="Mangal" panose="02040503050203030202" pitchFamily="18" charset="0"/>
              </a:rPr>
              <a:t> = </a:t>
            </a:r>
            <a:r>
              <a:rPr lang="de-DE" sz="1400" dirty="0" err="1">
                <a:latin typeface="Calibri" panose="020F0502020204030204" pitchFamily="34" charset="0"/>
                <a:ea typeface="Calibri" panose="020F0502020204030204" pitchFamily="34" charset="0"/>
                <a:cs typeface="Mangal" panose="02040503050203030202" pitchFamily="18" charset="0"/>
              </a:rPr>
              <a:t>ObjInStringKonvertieren</a:t>
            </a:r>
            <a:r>
              <a:rPr lang="de-DE" sz="1400" dirty="0">
                <a:latin typeface="Calibri" panose="020F0502020204030204" pitchFamily="34" charset="0"/>
                <a:ea typeface="Calibri" panose="020F0502020204030204" pitchFamily="34" charset="0"/>
                <a:cs typeface="Mangal" panose="02040503050203030202" pitchFamily="18" charset="0"/>
              </a:rPr>
              <a:t>(</a:t>
            </a:r>
            <a:r>
              <a:rPr lang="de-DE" sz="1400" dirty="0" err="1">
                <a:latin typeface="Calibri" panose="020F0502020204030204" pitchFamily="34" charset="0"/>
                <a:ea typeface="Calibri" panose="020F0502020204030204" pitchFamily="34" charset="0"/>
                <a:cs typeface="Mangal" panose="02040503050203030202" pitchFamily="18" charset="0"/>
              </a:rPr>
              <a:t>pfadZumOBJ</a:t>
            </a:r>
            <a:r>
              <a:rPr lang="de-DE" sz="1400" dirty="0">
                <a:latin typeface="Calibri" panose="020F0502020204030204" pitchFamily="34" charset="0"/>
                <a:ea typeface="Calibri" panose="020F0502020204030204" pitchFamily="34" charset="0"/>
                <a:cs typeface="Mangal" panose="02040503050203030202" pitchFamily="18" charset="0"/>
              </a:rPr>
              <a:t>)     </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let</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splitString</a:t>
            </a:r>
            <a:r>
              <a:rPr lang="de-DE" sz="1400" dirty="0">
                <a:latin typeface="Calibri" panose="020F0502020204030204" pitchFamily="34" charset="0"/>
                <a:ea typeface="Calibri" panose="020F0502020204030204" pitchFamily="34" charset="0"/>
                <a:cs typeface="Mangal" panose="02040503050203030202" pitchFamily="18" charset="0"/>
              </a:rPr>
              <a:t> = </a:t>
            </a:r>
            <a:r>
              <a:rPr lang="de-DE" sz="1400" dirty="0" err="1">
                <a:latin typeface="Calibri" panose="020F0502020204030204" pitchFamily="34" charset="0"/>
                <a:ea typeface="Calibri" panose="020F0502020204030204" pitchFamily="34" charset="0"/>
                <a:cs typeface="Mangal" panose="02040503050203030202" pitchFamily="18" charset="0"/>
              </a:rPr>
              <a:t>objSting.inStringArraySplitten</a:t>
            </a:r>
            <a:r>
              <a:rPr lang="de-DE" sz="1400" dirty="0">
                <a:latin typeface="Calibri" panose="020F0502020204030204" pitchFamily="34" charset="0"/>
                <a:ea typeface="Calibri" panose="020F0502020204030204" pitchFamily="34" charset="0"/>
                <a:cs typeface="Mangal" panose="02040503050203030202" pitchFamily="18" charset="0"/>
              </a:rPr>
              <a:t>(„\n“)</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let</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punkteUndEdgeData</a:t>
            </a:r>
            <a:r>
              <a:rPr lang="de-DE" sz="1400" dirty="0">
                <a:latin typeface="Calibri" panose="020F0502020204030204" pitchFamily="34" charset="0"/>
                <a:ea typeface="Calibri" panose="020F0502020204030204" pitchFamily="34" charset="0"/>
                <a:cs typeface="Mangal" panose="02040503050203030202" pitchFamily="18" charset="0"/>
              </a:rPr>
              <a:t> = </a:t>
            </a:r>
            <a:r>
              <a:rPr lang="de-DE" sz="1400" dirty="0" err="1">
                <a:latin typeface="Calibri" panose="020F0502020204030204" pitchFamily="34" charset="0"/>
                <a:ea typeface="Calibri" panose="020F0502020204030204" pitchFamily="34" charset="0"/>
                <a:cs typeface="Mangal" panose="02040503050203030202" pitchFamily="18" charset="0"/>
              </a:rPr>
              <a:t>punktDatenInPathMeshPoints</a:t>
            </a:r>
            <a:r>
              <a:rPr lang="de-DE" sz="1400" dirty="0">
                <a:latin typeface="Calibri" panose="020F0502020204030204" pitchFamily="34" charset="0"/>
                <a:ea typeface="Calibri" panose="020F0502020204030204" pitchFamily="34" charset="0"/>
                <a:cs typeface="Mangal" panose="02040503050203030202" pitchFamily="18" charset="0"/>
              </a:rPr>
              <a:t>(</a:t>
            </a:r>
            <a:r>
              <a:rPr lang="de-DE" sz="1400" dirty="0" err="1">
                <a:latin typeface="Calibri" panose="020F0502020204030204" pitchFamily="34" charset="0"/>
                <a:ea typeface="Calibri" panose="020F0502020204030204" pitchFamily="34" charset="0"/>
                <a:cs typeface="Mangal" panose="02040503050203030202" pitchFamily="18" charset="0"/>
              </a:rPr>
              <a:t>splitString</a:t>
            </a:r>
            <a:r>
              <a:rPr lang="de-DE" sz="1400" dirty="0">
                <a:latin typeface="Calibri" panose="020F0502020204030204" pitchFamily="34" charset="0"/>
                <a:ea typeface="Calibri" panose="020F0502020204030204" pitchFamily="34" charset="0"/>
                <a:cs typeface="Mangal" panose="02040503050203030202" pitchFamily="18" charset="0"/>
              </a:rPr>
              <a:t>)</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let</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pathMeshPoints</a:t>
            </a:r>
            <a:r>
              <a:rPr lang="de-DE" sz="1400" dirty="0">
                <a:latin typeface="Calibri" panose="020F0502020204030204" pitchFamily="34" charset="0"/>
                <a:ea typeface="Calibri" panose="020F0502020204030204" pitchFamily="34" charset="0"/>
                <a:cs typeface="Mangal" panose="02040503050203030202" pitchFamily="18" charset="0"/>
              </a:rPr>
              <a:t> = </a:t>
            </a:r>
            <a:r>
              <a:rPr lang="de-DE" sz="1400" dirty="0" err="1">
                <a:latin typeface="Calibri" panose="020F0502020204030204" pitchFamily="34" charset="0"/>
                <a:ea typeface="Calibri" panose="020F0502020204030204" pitchFamily="34" charset="0"/>
                <a:cs typeface="Mangal" panose="02040503050203030202" pitchFamily="18" charset="0"/>
              </a:rPr>
              <a:t>punkteMitNachbarnVerbinden</a:t>
            </a:r>
            <a:r>
              <a:rPr lang="de-DE" sz="1400" dirty="0">
                <a:latin typeface="Calibri" panose="020F0502020204030204" pitchFamily="34" charset="0"/>
                <a:ea typeface="Calibri" panose="020F0502020204030204" pitchFamily="34" charset="0"/>
                <a:cs typeface="Mangal" panose="02040503050203030202" pitchFamily="18" charset="0"/>
              </a:rPr>
              <a:t>(</a:t>
            </a:r>
            <a:r>
              <a:rPr lang="de-DE" sz="1400" dirty="0" err="1">
                <a:latin typeface="Calibri" panose="020F0502020204030204" pitchFamily="34" charset="0"/>
                <a:ea typeface="Calibri" panose="020F0502020204030204" pitchFamily="34" charset="0"/>
                <a:cs typeface="Mangal" panose="02040503050203030202" pitchFamily="18" charset="0"/>
              </a:rPr>
              <a:t>punkteUndEdgeData</a:t>
            </a:r>
            <a:r>
              <a:rPr lang="de-DE" sz="1400" dirty="0">
                <a:latin typeface="Calibri" panose="020F0502020204030204" pitchFamily="34" charset="0"/>
                <a:ea typeface="Calibri" panose="020F0502020204030204" pitchFamily="34" charset="0"/>
                <a:cs typeface="Mangal" panose="02040503050203030202" pitchFamily="18" charset="0"/>
              </a:rPr>
              <a:t>)</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treppeOderAufzugMarkieren</a:t>
            </a:r>
            <a:r>
              <a:rPr lang="de-DE" sz="1400" dirty="0">
                <a:latin typeface="Calibri" panose="020F0502020204030204" pitchFamily="34" charset="0"/>
                <a:ea typeface="Calibri" panose="020F0502020204030204" pitchFamily="34" charset="0"/>
                <a:cs typeface="Mangal" panose="02040503050203030202" pitchFamily="18" charset="0"/>
              </a:rPr>
              <a:t>(</a:t>
            </a:r>
            <a:r>
              <a:rPr lang="de-DE" sz="1400" dirty="0" err="1">
                <a:latin typeface="Calibri" panose="020F0502020204030204" pitchFamily="34" charset="0"/>
                <a:ea typeface="Calibri" panose="020F0502020204030204" pitchFamily="34" charset="0"/>
                <a:cs typeface="Mangal" panose="02040503050203030202" pitchFamily="18" charset="0"/>
              </a:rPr>
              <a:t>pathMeshPoints</a:t>
            </a:r>
            <a:r>
              <a:rPr lang="de-DE" sz="1400" dirty="0">
                <a:latin typeface="Calibri" panose="020F0502020204030204" pitchFamily="34" charset="0"/>
                <a:ea typeface="Calibri" panose="020F0502020204030204" pitchFamily="34" charset="0"/>
                <a:cs typeface="Mangal" panose="02040503050203030202" pitchFamily="18" charset="0"/>
              </a:rPr>
              <a:t>)</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return</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pathMeshPonts</a:t>
            </a:r>
            <a:endParaRPr lang="de-DE" sz="1400" dirty="0">
              <a:latin typeface="Calibri" panose="020F0502020204030204" pitchFamily="34" charset="0"/>
              <a:ea typeface="Calibri" panose="020F0502020204030204" pitchFamily="34" charset="0"/>
              <a:cs typeface="Mangal" panose="02040503050203030202" pitchFamily="18" charset="0"/>
            </a:endParaRP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a:t>
            </a:r>
          </a:p>
          <a:p>
            <a:pPr>
              <a:lnSpc>
                <a:spcPct val="115000"/>
              </a:lnSpc>
            </a:pPr>
            <a:endParaRPr lang="de-DE" sz="1400" dirty="0">
              <a:latin typeface="Calibri" panose="020F0502020204030204" pitchFamily="34" charset="0"/>
              <a:ea typeface="Calibri" panose="020F0502020204030204" pitchFamily="34" charset="0"/>
              <a:cs typeface="Mangal" panose="02040503050203030202" pitchFamily="18" charset="0"/>
            </a:endParaRPr>
          </a:p>
          <a:p>
            <a:pPr>
              <a:lnSpc>
                <a:spcPct val="115000"/>
              </a:lnSpc>
            </a:pPr>
            <a:r>
              <a:rPr lang="de-DE" sz="1400" dirty="0" err="1">
                <a:latin typeface="Calibri" panose="020F0502020204030204" pitchFamily="34" charset="0"/>
                <a:ea typeface="Calibri" panose="020F0502020204030204" pitchFamily="34" charset="0"/>
                <a:cs typeface="Mangal" panose="02040503050203030202" pitchFamily="18" charset="0"/>
              </a:rPr>
              <a:t>punktDatenInPathMeshPoints</a:t>
            </a:r>
            <a:r>
              <a:rPr lang="de-DE" sz="1400" dirty="0">
                <a:latin typeface="Calibri" panose="020F0502020204030204" pitchFamily="34" charset="0"/>
                <a:ea typeface="Calibri" panose="020F0502020204030204" pitchFamily="34" charset="0"/>
                <a:cs typeface="Mangal" panose="02040503050203030202" pitchFamily="18" charset="0"/>
              </a:rPr>
              <a:t>(</a:t>
            </a:r>
            <a:r>
              <a:rPr lang="de-DE" sz="1400" dirty="0" err="1">
                <a:latin typeface="Calibri" panose="020F0502020204030204" pitchFamily="34" charset="0"/>
                <a:ea typeface="Calibri" panose="020F0502020204030204" pitchFamily="34" charset="0"/>
                <a:cs typeface="Mangal" panose="02040503050203030202" pitchFamily="18" charset="0"/>
              </a:rPr>
              <a:t>string</a:t>
            </a:r>
            <a:r>
              <a:rPr lang="de-DE" sz="1400" dirty="0">
                <a:latin typeface="Calibri" panose="020F0502020204030204" pitchFamily="34" charset="0"/>
                <a:ea typeface="Calibri" panose="020F0502020204030204" pitchFamily="34" charset="0"/>
                <a:cs typeface="Mangal" panose="02040503050203030202" pitchFamily="18" charset="0"/>
              </a:rPr>
              <a:t>){</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let</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points</a:t>
            </a:r>
            <a:r>
              <a:rPr lang="de-DE" sz="1400" dirty="0">
                <a:latin typeface="Calibri" panose="020F0502020204030204" pitchFamily="34" charset="0"/>
                <a:ea typeface="Calibri" panose="020F0502020204030204" pitchFamily="34" charset="0"/>
                <a:cs typeface="Mangal" panose="02040503050203030202" pitchFamily="18" charset="0"/>
              </a:rPr>
              <a:t> = []</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let</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edgeData</a:t>
            </a:r>
            <a:r>
              <a:rPr lang="de-DE" sz="1400" dirty="0">
                <a:latin typeface="Calibri" panose="020F0502020204030204" pitchFamily="34" charset="0"/>
                <a:ea typeface="Calibri" panose="020F0502020204030204" pitchFamily="34" charset="0"/>
                <a:cs typeface="Mangal" panose="02040503050203030202" pitchFamily="18" charset="0"/>
              </a:rPr>
              <a:t> = []</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let</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index</a:t>
            </a:r>
            <a:r>
              <a:rPr lang="de-DE" sz="1400" dirty="0">
                <a:latin typeface="Calibri" panose="020F0502020204030204" pitchFamily="34" charset="0"/>
                <a:ea typeface="Calibri" panose="020F0502020204030204" pitchFamily="34" charset="0"/>
                <a:cs typeface="Mangal" panose="02040503050203030202" pitchFamily="18" charset="0"/>
              </a:rPr>
              <a:t> = 0</a:t>
            </a:r>
          </a:p>
          <a:p>
            <a:pPr>
              <a:lnSpc>
                <a:spcPct val="115000"/>
              </a:lnSpc>
            </a:pPr>
            <a:r>
              <a:rPr lang="de-DE" sz="1400" dirty="0">
                <a:effectLst/>
                <a:latin typeface="Calibri" panose="020F0502020204030204" pitchFamily="34" charset="0"/>
                <a:ea typeface="Calibri" panose="020F0502020204030204" pitchFamily="34" charset="0"/>
                <a:cs typeface="Mangal" panose="02040503050203030202" pitchFamily="18" charset="0"/>
              </a:rPr>
              <a:t>     </a:t>
            </a:r>
            <a:r>
              <a:rPr lang="de-DE" sz="1400" dirty="0" err="1">
                <a:effectLst/>
                <a:latin typeface="Calibri" panose="020F0502020204030204" pitchFamily="34" charset="0"/>
                <a:ea typeface="Calibri" panose="020F0502020204030204" pitchFamily="34" charset="0"/>
                <a:cs typeface="Mangal" panose="02040503050203030202" pitchFamily="18" charset="0"/>
              </a:rPr>
              <a:t>for</a:t>
            </a:r>
            <a:r>
              <a:rPr lang="de-DE" sz="1400" dirty="0">
                <a:effectLst/>
                <a:latin typeface="Calibri" panose="020F0502020204030204" pitchFamily="34" charset="0"/>
                <a:ea typeface="Calibri" panose="020F0502020204030204" pitchFamily="34" charset="0"/>
                <a:cs typeface="Mangal" panose="02040503050203030202" pitchFamily="18" charset="0"/>
              </a:rPr>
              <a:t> (</a:t>
            </a:r>
            <a:r>
              <a:rPr lang="de-DE" sz="1400" dirty="0" err="1">
                <a:effectLst/>
                <a:latin typeface="Calibri" panose="020F0502020204030204" pitchFamily="34" charset="0"/>
                <a:ea typeface="Calibri" panose="020F0502020204030204" pitchFamily="34" charset="0"/>
                <a:cs typeface="Mangal" panose="02040503050203030202" pitchFamily="18" charset="0"/>
              </a:rPr>
              <a:t>each</a:t>
            </a:r>
            <a:r>
              <a:rPr lang="de-DE" sz="1400" dirty="0">
                <a:effectLst/>
                <a:latin typeface="Calibri" panose="020F0502020204030204" pitchFamily="34" charset="0"/>
                <a:ea typeface="Calibri" panose="020F0502020204030204" pitchFamily="34" charset="0"/>
                <a:cs typeface="Mangal" panose="02040503050203030202" pitchFamily="18" charset="0"/>
              </a:rPr>
              <a:t> in </a:t>
            </a:r>
            <a:r>
              <a:rPr lang="de-DE" sz="1400" dirty="0" err="1">
                <a:effectLst/>
                <a:latin typeface="Calibri" panose="020F0502020204030204" pitchFamily="34" charset="0"/>
                <a:ea typeface="Calibri" panose="020F0502020204030204" pitchFamily="34" charset="0"/>
                <a:cs typeface="Mangal" panose="02040503050203030202" pitchFamily="18" charset="0"/>
              </a:rPr>
              <a:t>string</a:t>
            </a:r>
            <a:r>
              <a:rPr lang="de-DE" sz="1400" dirty="0">
                <a:effectLst/>
                <a:latin typeface="Calibri" panose="020F0502020204030204" pitchFamily="34" charset="0"/>
                <a:ea typeface="Calibri" panose="020F0502020204030204" pitchFamily="34" charset="0"/>
                <a:cs typeface="Mangal" panose="02040503050203030202" pitchFamily="18" charset="0"/>
              </a:rPr>
              <a:t>){</a:t>
            </a:r>
          </a:p>
          <a:p>
            <a:pPr>
              <a:lnSpc>
                <a:spcPct val="115000"/>
              </a:lnSpc>
            </a:pPr>
            <a:r>
              <a:rPr lang="de-DE" sz="1400" dirty="0">
                <a:effectLst/>
                <a:latin typeface="Calibri" panose="020F0502020204030204" pitchFamily="34" charset="0"/>
                <a:ea typeface="Calibri" panose="020F0502020204030204" pitchFamily="34" charset="0"/>
                <a:cs typeface="Mangal" panose="02040503050203030202" pitchFamily="18" charset="0"/>
              </a:rPr>
              <a:t>            </a:t>
            </a:r>
            <a:r>
              <a:rPr lang="de-DE" sz="1400" dirty="0" err="1">
                <a:effectLst/>
                <a:latin typeface="Calibri" panose="020F0502020204030204" pitchFamily="34" charset="0"/>
                <a:ea typeface="Calibri" panose="020F0502020204030204" pitchFamily="34" charset="0"/>
                <a:cs typeface="Mangal" panose="02040503050203030202" pitchFamily="18" charset="0"/>
              </a:rPr>
              <a:t>if</a:t>
            </a:r>
            <a:r>
              <a:rPr lang="de-DE" sz="1400" dirty="0">
                <a:effectLst/>
                <a:latin typeface="Calibri" panose="020F0502020204030204" pitchFamily="34" charset="0"/>
                <a:ea typeface="Calibri" panose="020F0502020204030204" pitchFamily="34" charset="0"/>
                <a:cs typeface="Mangal" panose="02040503050203030202" pitchFamily="18" charset="0"/>
              </a:rPr>
              <a:t> (</a:t>
            </a:r>
            <a:r>
              <a:rPr lang="de-DE" sz="1400" dirty="0" err="1">
                <a:effectLst/>
                <a:latin typeface="Calibri" panose="020F0502020204030204" pitchFamily="34" charset="0"/>
                <a:ea typeface="Calibri" panose="020F0502020204030204" pitchFamily="34" charset="0"/>
                <a:cs typeface="Mangal" panose="02040503050203030202" pitchFamily="18" charset="0"/>
              </a:rPr>
              <a:t>each</a:t>
            </a:r>
            <a:r>
              <a:rPr lang="de-DE" sz="1400" dirty="0">
                <a:effectLst/>
                <a:latin typeface="Calibri" panose="020F0502020204030204" pitchFamily="34" charset="0"/>
                <a:ea typeface="Calibri" panose="020F0502020204030204" pitchFamily="34" charset="0"/>
                <a:cs typeface="Mangal" panose="02040503050203030202" pitchFamily="18" charset="0"/>
              </a:rPr>
              <a:t>[0] == „v“){</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points.push</a:t>
            </a:r>
            <a:r>
              <a:rPr lang="de-DE" sz="1400" dirty="0">
                <a:latin typeface="Calibri" panose="020F0502020204030204" pitchFamily="34" charset="0"/>
                <a:ea typeface="Calibri" panose="020F0502020204030204" pitchFamily="34" charset="0"/>
                <a:cs typeface="Mangal" panose="02040503050203030202" pitchFamily="18" charset="0"/>
              </a:rPr>
              <a:t>(</a:t>
            </a:r>
            <a:r>
              <a:rPr lang="de-DE" sz="1400" dirty="0">
                <a:effectLst/>
                <a:latin typeface="Calibri" panose="020F0502020204030204" pitchFamily="34" charset="0"/>
                <a:ea typeface="Calibri" panose="020F0502020204030204" pitchFamily="34" charset="0"/>
                <a:cs typeface="Mangal" panose="02040503050203030202" pitchFamily="18" charset="0"/>
              </a:rPr>
              <a:t>neuer </a:t>
            </a:r>
            <a:r>
              <a:rPr lang="de-DE" sz="1400" dirty="0" err="1">
                <a:effectLst/>
                <a:latin typeface="Calibri" panose="020F0502020204030204" pitchFamily="34" charset="0"/>
                <a:ea typeface="Calibri" panose="020F0502020204030204" pitchFamily="34" charset="0"/>
                <a:cs typeface="Mangal" panose="02040503050203030202" pitchFamily="18" charset="0"/>
              </a:rPr>
              <a:t>PathMeshPont</a:t>
            </a:r>
            <a:r>
              <a:rPr lang="de-DE" sz="1400" dirty="0">
                <a:latin typeface="Calibri" panose="020F0502020204030204" pitchFamily="34" charset="0"/>
                <a:ea typeface="Calibri" panose="020F0502020204030204" pitchFamily="34" charset="0"/>
                <a:cs typeface="Mangal" panose="02040503050203030202" pitchFamily="18" charset="0"/>
              </a:rPr>
              <a:t>(index-1, </a:t>
            </a:r>
            <a:r>
              <a:rPr lang="de-DE" sz="1400" dirty="0" err="1">
                <a:latin typeface="Calibri" panose="020F0502020204030204" pitchFamily="34" charset="0"/>
                <a:ea typeface="Calibri" panose="020F0502020204030204" pitchFamily="34" charset="0"/>
                <a:cs typeface="Mangal" panose="02040503050203030202" pitchFamily="18" charset="0"/>
              </a:rPr>
              <a:t>koordinaten</a:t>
            </a:r>
            <a:r>
              <a:rPr lang="de-DE" sz="1400" dirty="0">
                <a:latin typeface="Calibri" panose="020F0502020204030204" pitchFamily="34" charset="0"/>
                <a:ea typeface="Calibri" panose="020F0502020204030204" pitchFamily="34" charset="0"/>
                <a:cs typeface="Mangal" panose="02040503050203030202" pitchFamily="18" charset="0"/>
              </a:rPr>
              <a:t>))</a:t>
            </a:r>
          </a:p>
          <a:p>
            <a:pPr>
              <a:lnSpc>
                <a:spcPct val="115000"/>
              </a:lnSpc>
            </a:pPr>
            <a:r>
              <a:rPr lang="de-DE" sz="1400" dirty="0">
                <a:effectLst/>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index</a:t>
            </a:r>
            <a:r>
              <a:rPr lang="de-DE" sz="1400" dirty="0">
                <a:latin typeface="Calibri" panose="020F0502020204030204" pitchFamily="34" charset="0"/>
                <a:ea typeface="Calibri" panose="020F0502020204030204" pitchFamily="34" charset="0"/>
                <a:cs typeface="Mangal" panose="02040503050203030202" pitchFamily="18" charset="0"/>
              </a:rPr>
              <a:t>++</a:t>
            </a:r>
            <a:endParaRPr lang="de-DE" sz="1400" dirty="0">
              <a:effectLst/>
              <a:latin typeface="Calibri" panose="020F0502020204030204" pitchFamily="34" charset="0"/>
              <a:ea typeface="Calibri" panose="020F0502020204030204" pitchFamily="34" charset="0"/>
              <a:cs typeface="Mangal" panose="02040503050203030202" pitchFamily="18" charset="0"/>
            </a:endParaRP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p>
          <a:p>
            <a:pPr>
              <a:lnSpc>
                <a:spcPct val="115000"/>
              </a:lnSpc>
            </a:pPr>
            <a:r>
              <a:rPr lang="de-DE" sz="1400" dirty="0">
                <a:effectLst/>
                <a:latin typeface="Calibri" panose="020F0502020204030204" pitchFamily="34" charset="0"/>
                <a:ea typeface="Calibri" panose="020F0502020204030204" pitchFamily="34" charset="0"/>
                <a:cs typeface="Mangal" panose="02040503050203030202" pitchFamily="18" charset="0"/>
              </a:rPr>
              <a:t>            </a:t>
            </a:r>
            <a:r>
              <a:rPr lang="de-DE" sz="1400" dirty="0" err="1">
                <a:effectLst/>
                <a:latin typeface="Calibri" panose="020F0502020204030204" pitchFamily="34" charset="0"/>
                <a:ea typeface="Calibri" panose="020F0502020204030204" pitchFamily="34" charset="0"/>
                <a:cs typeface="Mangal" panose="02040503050203030202" pitchFamily="18" charset="0"/>
              </a:rPr>
              <a:t>if</a:t>
            </a:r>
            <a:r>
              <a:rPr lang="de-DE" sz="1400" dirty="0">
                <a:effectLst/>
                <a:latin typeface="Calibri" panose="020F0502020204030204" pitchFamily="34" charset="0"/>
                <a:ea typeface="Calibri" panose="020F0502020204030204" pitchFamily="34" charset="0"/>
                <a:cs typeface="Mangal" panose="02040503050203030202" pitchFamily="18" charset="0"/>
              </a:rPr>
              <a:t> (</a:t>
            </a:r>
            <a:r>
              <a:rPr lang="de-DE" sz="1400" dirty="0" err="1">
                <a:effectLst/>
                <a:latin typeface="Calibri" panose="020F0502020204030204" pitchFamily="34" charset="0"/>
                <a:ea typeface="Calibri" panose="020F0502020204030204" pitchFamily="34" charset="0"/>
                <a:cs typeface="Mangal" panose="02040503050203030202" pitchFamily="18" charset="0"/>
              </a:rPr>
              <a:t>each</a:t>
            </a:r>
            <a:r>
              <a:rPr lang="de-DE" sz="1400" dirty="0">
                <a:effectLst/>
                <a:latin typeface="Calibri" panose="020F0502020204030204" pitchFamily="34" charset="0"/>
                <a:ea typeface="Calibri" panose="020F0502020204030204" pitchFamily="34" charset="0"/>
                <a:cs typeface="Mangal" panose="02040503050203030202" pitchFamily="18" charset="0"/>
              </a:rPr>
              <a:t>[0] == „l“){</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edgeData.push</a:t>
            </a:r>
            <a:r>
              <a:rPr lang="de-DE" sz="1400" dirty="0">
                <a:latin typeface="Calibri" panose="020F0502020204030204" pitchFamily="34" charset="0"/>
                <a:ea typeface="Calibri" panose="020F0502020204030204" pitchFamily="34" charset="0"/>
                <a:cs typeface="Mangal" panose="02040503050203030202" pitchFamily="18" charset="0"/>
              </a:rPr>
              <a:t>([</a:t>
            </a:r>
            <a:r>
              <a:rPr lang="de-DE" sz="1400" dirty="0" err="1">
                <a:latin typeface="Calibri" panose="020F0502020204030204" pitchFamily="34" charset="0"/>
                <a:ea typeface="Calibri" panose="020F0502020204030204" pitchFamily="34" charset="0"/>
                <a:cs typeface="Mangal" panose="02040503050203030202" pitchFamily="18" charset="0"/>
              </a:rPr>
              <a:t>ersteVertexID</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zweiteVertexID</a:t>
            </a:r>
            <a:r>
              <a:rPr lang="de-DE" sz="1400" dirty="0">
                <a:latin typeface="Calibri" panose="020F0502020204030204" pitchFamily="34" charset="0"/>
                <a:ea typeface="Calibri" panose="020F0502020204030204" pitchFamily="34" charset="0"/>
                <a:cs typeface="Mangal" panose="02040503050203030202" pitchFamily="18" charset="0"/>
              </a:rPr>
              <a:t>])</a:t>
            </a:r>
          </a:p>
          <a:p>
            <a:pPr>
              <a:lnSpc>
                <a:spcPct val="115000"/>
              </a:lnSpc>
            </a:pPr>
            <a:r>
              <a:rPr lang="de-DE" sz="1400" dirty="0">
                <a:effectLst/>
                <a:latin typeface="Calibri" panose="020F0502020204030204" pitchFamily="34" charset="0"/>
                <a:ea typeface="Calibri" panose="020F0502020204030204" pitchFamily="34" charset="0"/>
                <a:cs typeface="Mangal" panose="02040503050203030202" pitchFamily="18" charset="0"/>
              </a:rPr>
              <a:t>            }</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return</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points</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edgeData</a:t>
            </a:r>
            <a:r>
              <a:rPr lang="de-DE" sz="1400" dirty="0">
                <a:latin typeface="Calibri" panose="020F0502020204030204" pitchFamily="34" charset="0"/>
                <a:ea typeface="Calibri" panose="020F0502020204030204" pitchFamily="34" charset="0"/>
                <a:cs typeface="Mangal" panose="02040503050203030202" pitchFamily="18" charset="0"/>
              </a:rPr>
              <a:t>]}</a:t>
            </a:r>
            <a:endParaRPr lang="de-DE" sz="1800" dirty="0">
              <a:effectLst/>
              <a:latin typeface="Calibri" panose="020F0502020204030204" pitchFamily="34" charset="0"/>
              <a:ea typeface="Calibri" panose="020F0502020204030204" pitchFamily="34" charset="0"/>
              <a:cs typeface="Mangal" panose="02040503050203030202" pitchFamily="18" charset="0"/>
            </a:endParaRPr>
          </a:p>
        </p:txBody>
      </p:sp>
      <p:sp>
        <p:nvSpPr>
          <p:cNvPr id="2" name="Textfeld 1">
            <a:extLst>
              <a:ext uri="{FF2B5EF4-FFF2-40B4-BE49-F238E27FC236}">
                <a16:creationId xmlns:a16="http://schemas.microsoft.com/office/drawing/2014/main" id="{B850D4E7-92CE-8EEE-73DF-B3D3BDA226A3}"/>
              </a:ext>
            </a:extLst>
          </p:cNvPr>
          <p:cNvSpPr txBox="1"/>
          <p:nvPr/>
        </p:nvSpPr>
        <p:spPr>
          <a:xfrm>
            <a:off x="6166418" y="1090218"/>
            <a:ext cx="5640375" cy="5380704"/>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pPr>
              <a:lnSpc>
                <a:spcPct val="115000"/>
              </a:lnSpc>
            </a:pPr>
            <a:r>
              <a:rPr lang="de-DE" sz="1400" dirty="0" err="1">
                <a:latin typeface="Calibri" panose="020F0502020204030204" pitchFamily="34" charset="0"/>
                <a:ea typeface="Calibri" panose="020F0502020204030204" pitchFamily="34" charset="0"/>
                <a:cs typeface="Mangal" panose="02040503050203030202" pitchFamily="18" charset="0"/>
              </a:rPr>
              <a:t>punkteMitNachbarnVerbinden</a:t>
            </a:r>
            <a:r>
              <a:rPr lang="de-DE" sz="1400" dirty="0">
                <a:latin typeface="Calibri" panose="020F0502020204030204" pitchFamily="34" charset="0"/>
                <a:ea typeface="Calibri" panose="020F0502020204030204" pitchFamily="34" charset="0"/>
                <a:cs typeface="Mangal" panose="02040503050203030202" pitchFamily="18" charset="0"/>
              </a:rPr>
              <a:t>([</a:t>
            </a:r>
            <a:r>
              <a:rPr lang="de-DE" sz="1400" dirty="0" err="1">
                <a:latin typeface="Calibri" panose="020F0502020204030204" pitchFamily="34" charset="0"/>
                <a:ea typeface="Calibri" panose="020F0502020204030204" pitchFamily="34" charset="0"/>
                <a:cs typeface="Mangal" panose="02040503050203030202" pitchFamily="18" charset="0"/>
              </a:rPr>
              <a:t>points</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edgeData</a:t>
            </a:r>
            <a:r>
              <a:rPr lang="de-DE" sz="1400" dirty="0">
                <a:latin typeface="Calibri" panose="020F0502020204030204" pitchFamily="34" charset="0"/>
                <a:ea typeface="Calibri" panose="020F0502020204030204" pitchFamily="34" charset="0"/>
                <a:cs typeface="Mangal" panose="02040503050203030202" pitchFamily="18" charset="0"/>
              </a:rPr>
              <a:t>]){</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for</a:t>
            </a:r>
            <a:r>
              <a:rPr lang="de-DE" sz="1400" dirty="0">
                <a:latin typeface="Calibri" panose="020F0502020204030204" pitchFamily="34" charset="0"/>
                <a:ea typeface="Calibri" panose="020F0502020204030204" pitchFamily="34" charset="0"/>
                <a:cs typeface="Mangal" panose="02040503050203030202" pitchFamily="18" charset="0"/>
              </a:rPr>
              <a:t> (punkt in </a:t>
            </a:r>
            <a:r>
              <a:rPr lang="de-DE" sz="1400" dirty="0" err="1">
                <a:latin typeface="Calibri" panose="020F0502020204030204" pitchFamily="34" charset="0"/>
                <a:ea typeface="Calibri" panose="020F0502020204030204" pitchFamily="34" charset="0"/>
                <a:cs typeface="Mangal" panose="02040503050203030202" pitchFamily="18" charset="0"/>
              </a:rPr>
              <a:t>points</a:t>
            </a:r>
            <a:r>
              <a:rPr lang="de-DE" sz="1400" dirty="0">
                <a:latin typeface="Calibri" panose="020F0502020204030204" pitchFamily="34" charset="0"/>
                <a:ea typeface="Calibri" panose="020F0502020204030204" pitchFamily="34" charset="0"/>
                <a:cs typeface="Mangal" panose="02040503050203030202" pitchFamily="18" charset="0"/>
              </a:rPr>
              <a:t>){</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for</a:t>
            </a:r>
            <a:r>
              <a:rPr lang="de-DE" sz="1400" dirty="0">
                <a:latin typeface="Calibri" panose="020F0502020204030204" pitchFamily="34" charset="0"/>
                <a:ea typeface="Calibri" panose="020F0502020204030204" pitchFamily="34" charset="0"/>
                <a:cs typeface="Mangal" panose="02040503050203030202" pitchFamily="18" charset="0"/>
              </a:rPr>
              <a:t>(daten in </a:t>
            </a:r>
            <a:r>
              <a:rPr lang="de-DE" sz="1400" dirty="0" err="1">
                <a:latin typeface="Calibri" panose="020F0502020204030204" pitchFamily="34" charset="0"/>
                <a:ea typeface="Calibri" panose="020F0502020204030204" pitchFamily="34" charset="0"/>
                <a:cs typeface="Mangal" panose="02040503050203030202" pitchFamily="18" charset="0"/>
              </a:rPr>
              <a:t>edgeData</a:t>
            </a:r>
            <a:r>
              <a:rPr lang="de-DE" sz="1400" dirty="0">
                <a:latin typeface="Calibri" panose="020F0502020204030204" pitchFamily="34" charset="0"/>
                <a:ea typeface="Calibri" panose="020F0502020204030204" pitchFamily="34" charset="0"/>
                <a:cs typeface="Mangal" panose="02040503050203030202" pitchFamily="18" charset="0"/>
              </a:rPr>
              <a:t>){</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if</a:t>
            </a:r>
            <a:r>
              <a:rPr lang="de-DE" sz="1400" dirty="0">
                <a:latin typeface="Calibri" panose="020F0502020204030204" pitchFamily="34" charset="0"/>
                <a:ea typeface="Calibri" panose="020F0502020204030204" pitchFamily="34" charset="0"/>
                <a:cs typeface="Mangal" panose="02040503050203030202" pitchFamily="18" charset="0"/>
              </a:rPr>
              <a:t> (punkt.ID in daten gefunden){</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erstelle Edge(</a:t>
            </a:r>
            <a:r>
              <a:rPr lang="de-DE" sz="1400" dirty="0" err="1">
                <a:latin typeface="Calibri" panose="020F0502020204030204" pitchFamily="34" charset="0"/>
                <a:ea typeface="Calibri" panose="020F0502020204030204" pitchFamily="34" charset="0"/>
                <a:cs typeface="Mangal" panose="02040503050203030202" pitchFamily="18" charset="0"/>
              </a:rPr>
              <a:t>NachbarPunkt</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entfernungBerechnen</a:t>
            </a:r>
            <a:r>
              <a:rPr lang="de-DE" sz="1400" dirty="0">
                <a:latin typeface="Calibri" panose="020F0502020204030204" pitchFamily="34" charset="0"/>
                <a:ea typeface="Calibri" panose="020F0502020204030204" pitchFamily="34" charset="0"/>
                <a:cs typeface="Mangal" panose="02040503050203030202" pitchFamily="18" charset="0"/>
              </a:rPr>
              <a:t>)</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return</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pathMeshPoints</a:t>
            </a:r>
            <a:endParaRPr lang="de-DE" sz="1400" dirty="0">
              <a:latin typeface="Calibri" panose="020F0502020204030204" pitchFamily="34" charset="0"/>
              <a:ea typeface="Calibri" panose="020F0502020204030204" pitchFamily="34" charset="0"/>
              <a:cs typeface="Mangal" panose="02040503050203030202" pitchFamily="18" charset="0"/>
            </a:endParaRP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a:t>
            </a:r>
          </a:p>
          <a:p>
            <a:pPr>
              <a:lnSpc>
                <a:spcPct val="115000"/>
              </a:lnSpc>
            </a:pPr>
            <a:endParaRPr lang="de-DE" sz="1400" dirty="0">
              <a:latin typeface="Calibri" panose="020F0502020204030204" pitchFamily="34" charset="0"/>
              <a:ea typeface="Calibri" panose="020F0502020204030204" pitchFamily="34" charset="0"/>
              <a:cs typeface="Mangal" panose="02040503050203030202" pitchFamily="18" charset="0"/>
            </a:endParaRPr>
          </a:p>
          <a:p>
            <a:pPr>
              <a:lnSpc>
                <a:spcPct val="115000"/>
              </a:lnSpc>
            </a:pPr>
            <a:r>
              <a:rPr lang="de-DE" sz="1400" dirty="0" err="1">
                <a:latin typeface="Calibri" panose="020F0502020204030204" pitchFamily="34" charset="0"/>
                <a:ea typeface="Calibri" panose="020F0502020204030204" pitchFamily="34" charset="0"/>
                <a:cs typeface="Mangal" panose="02040503050203030202" pitchFamily="18" charset="0"/>
              </a:rPr>
              <a:t>treppeOderAufzugMarkieren</a:t>
            </a:r>
            <a:r>
              <a:rPr lang="de-DE" sz="1400" dirty="0">
                <a:latin typeface="Calibri" panose="020F0502020204030204" pitchFamily="34" charset="0"/>
                <a:ea typeface="Calibri" panose="020F0502020204030204" pitchFamily="34" charset="0"/>
                <a:cs typeface="Mangal" panose="02040503050203030202" pitchFamily="18" charset="0"/>
              </a:rPr>
              <a:t>(punkte){</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wenn (</a:t>
            </a:r>
            <a:r>
              <a:rPr lang="de-DE" sz="1400" dirty="0" err="1">
                <a:latin typeface="Calibri" panose="020F0502020204030204" pitchFamily="34" charset="0"/>
                <a:ea typeface="Calibri" panose="020F0502020204030204" pitchFamily="34" charset="0"/>
                <a:cs typeface="Mangal" panose="02040503050203030202" pitchFamily="18" charset="0"/>
              </a:rPr>
              <a:t>richtungsVektor.Y</a:t>
            </a:r>
            <a:r>
              <a:rPr lang="de-DE" sz="1400" dirty="0">
                <a:latin typeface="Calibri" panose="020F0502020204030204" pitchFamily="34" charset="0"/>
                <a:ea typeface="Calibri" panose="020F0502020204030204" pitchFamily="34" charset="0"/>
                <a:cs typeface="Mangal" panose="02040503050203030202" pitchFamily="18" charset="0"/>
              </a:rPr>
              <a:t> zu einem Nachbarpunkt != 0){</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wenn (</a:t>
            </a:r>
            <a:r>
              <a:rPr lang="de-DE" sz="1400" dirty="0" err="1">
                <a:latin typeface="Calibri" panose="020F0502020204030204" pitchFamily="34" charset="0"/>
                <a:ea typeface="Calibri" panose="020F0502020204030204" pitchFamily="34" charset="0"/>
                <a:cs typeface="Mangal" panose="02040503050203030202" pitchFamily="18" charset="0"/>
              </a:rPr>
              <a:t>richtungsVektor.Y</a:t>
            </a:r>
            <a:r>
              <a:rPr lang="de-DE" sz="1400" dirty="0">
                <a:latin typeface="Calibri" panose="020F0502020204030204" pitchFamily="34" charset="0"/>
                <a:ea typeface="Calibri" panose="020F0502020204030204" pitchFamily="34" charset="0"/>
                <a:cs typeface="Mangal" panose="02040503050203030202" pitchFamily="18" charset="0"/>
              </a:rPr>
              <a:t> zu einem Nachbarpunkt == 1 oder -1){</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aufzug</a:t>
            </a:r>
            <a:r>
              <a:rPr lang="de-DE" sz="1400" dirty="0">
                <a:latin typeface="Calibri" panose="020F0502020204030204" pitchFamily="34" charset="0"/>
                <a:ea typeface="Calibri" panose="020F0502020204030204" pitchFamily="34" charset="0"/>
                <a:cs typeface="Mangal" panose="02040503050203030202" pitchFamily="18" charset="0"/>
              </a:rPr>
              <a:t> = </a:t>
            </a:r>
            <a:r>
              <a:rPr lang="de-DE" sz="1400" dirty="0" err="1">
                <a:latin typeface="Calibri" panose="020F0502020204030204" pitchFamily="34" charset="0"/>
                <a:ea typeface="Calibri" panose="020F0502020204030204" pitchFamily="34" charset="0"/>
                <a:cs typeface="Mangal" panose="02040503050203030202" pitchFamily="18" charset="0"/>
              </a:rPr>
              <a:t>true</a:t>
            </a:r>
            <a:endParaRPr lang="de-DE" sz="1400" dirty="0">
              <a:latin typeface="Calibri" panose="020F0502020204030204" pitchFamily="34" charset="0"/>
              <a:ea typeface="Calibri" panose="020F0502020204030204" pitchFamily="34" charset="0"/>
              <a:cs typeface="Mangal" panose="02040503050203030202" pitchFamily="18" charset="0"/>
            </a:endParaRP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 </a:t>
            </a:r>
            <a:r>
              <a:rPr lang="de-DE" sz="1400" dirty="0" err="1">
                <a:latin typeface="Calibri" panose="020F0502020204030204" pitchFamily="34" charset="0"/>
                <a:ea typeface="Calibri" panose="020F0502020204030204" pitchFamily="34" charset="0"/>
                <a:cs typeface="Mangal" panose="02040503050203030202" pitchFamily="18" charset="0"/>
              </a:rPr>
              <a:t>else</a:t>
            </a:r>
            <a:r>
              <a:rPr lang="de-DE" sz="1400" dirty="0">
                <a:latin typeface="Calibri" panose="020F0502020204030204" pitchFamily="34" charset="0"/>
                <a:ea typeface="Calibri" panose="020F0502020204030204" pitchFamily="34" charset="0"/>
                <a:cs typeface="Mangal" panose="02040503050203030202" pitchFamily="18" charset="0"/>
              </a:rPr>
              <a:t>{</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treppe</a:t>
            </a:r>
            <a:r>
              <a:rPr lang="de-DE" sz="1400" dirty="0">
                <a:latin typeface="Calibri" panose="020F0502020204030204" pitchFamily="34" charset="0"/>
                <a:ea typeface="Calibri" panose="020F0502020204030204" pitchFamily="34" charset="0"/>
                <a:cs typeface="Mangal" panose="02040503050203030202" pitchFamily="18" charset="0"/>
              </a:rPr>
              <a:t> = </a:t>
            </a:r>
            <a:r>
              <a:rPr lang="de-DE" sz="1400" dirty="0" err="1">
                <a:latin typeface="Calibri" panose="020F0502020204030204" pitchFamily="34" charset="0"/>
                <a:ea typeface="Calibri" panose="020F0502020204030204" pitchFamily="34" charset="0"/>
                <a:cs typeface="Mangal" panose="02040503050203030202" pitchFamily="18" charset="0"/>
              </a:rPr>
              <a:t>true</a:t>
            </a:r>
            <a:endParaRPr lang="de-DE" sz="1400" dirty="0">
              <a:latin typeface="Calibri" panose="020F0502020204030204" pitchFamily="34" charset="0"/>
              <a:ea typeface="Calibri" panose="020F0502020204030204" pitchFamily="34" charset="0"/>
              <a:cs typeface="Mangal" panose="02040503050203030202" pitchFamily="18" charset="0"/>
            </a:endParaRP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a:t>
            </a:r>
          </a:p>
          <a:p>
            <a:pPr>
              <a:lnSpc>
                <a:spcPct val="115000"/>
              </a:lnSpc>
            </a:pPr>
            <a:endParaRPr lang="de-DE" sz="2000" dirty="0"/>
          </a:p>
        </p:txBody>
      </p:sp>
      <p:sp>
        <p:nvSpPr>
          <p:cNvPr id="4" name="Rechteck 3">
            <a:extLst>
              <a:ext uri="{FF2B5EF4-FFF2-40B4-BE49-F238E27FC236}">
                <a16:creationId xmlns:a16="http://schemas.microsoft.com/office/drawing/2014/main" id="{66AE7B36-911C-996F-9BE4-3FCED9A02F1B}"/>
              </a:ext>
            </a:extLst>
          </p:cNvPr>
          <p:cNvSpPr/>
          <p:nvPr/>
        </p:nvSpPr>
        <p:spPr>
          <a:xfrm>
            <a:off x="185390" y="1067098"/>
            <a:ext cx="5725216" cy="5495222"/>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de-DE"/>
          </a:p>
        </p:txBody>
      </p:sp>
      <p:sp>
        <p:nvSpPr>
          <p:cNvPr id="5" name="Rechteck 4">
            <a:extLst>
              <a:ext uri="{FF2B5EF4-FFF2-40B4-BE49-F238E27FC236}">
                <a16:creationId xmlns:a16="http://schemas.microsoft.com/office/drawing/2014/main" id="{286FA838-1216-CDC2-6CF9-91540FFFAF87}"/>
              </a:ext>
            </a:extLst>
          </p:cNvPr>
          <p:cNvSpPr/>
          <p:nvPr/>
        </p:nvSpPr>
        <p:spPr>
          <a:xfrm>
            <a:off x="6134360" y="1067098"/>
            <a:ext cx="5725216" cy="5495222"/>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de-DE"/>
          </a:p>
        </p:txBody>
      </p:sp>
    </p:spTree>
    <p:extLst>
      <p:ext uri="{BB962C8B-B14F-4D97-AF65-F5344CB8AC3E}">
        <p14:creationId xmlns:p14="http://schemas.microsoft.com/office/powerpoint/2010/main" val="5794807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a:t>Algorithmus der Pfadgenerierung A-Star</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3" name="Textfeld 2">
            <a:extLst>
              <a:ext uri="{FF2B5EF4-FFF2-40B4-BE49-F238E27FC236}">
                <a16:creationId xmlns:a16="http://schemas.microsoft.com/office/drawing/2014/main" id="{F8D99334-138C-085A-F0D6-5C7E0C862460}"/>
              </a:ext>
            </a:extLst>
          </p:cNvPr>
          <p:cNvSpPr txBox="1"/>
          <p:nvPr/>
        </p:nvSpPr>
        <p:spPr>
          <a:xfrm>
            <a:off x="1155561" y="1603699"/>
            <a:ext cx="9259410" cy="4329134"/>
          </a:xfrm>
          <a:prstGeom prst="rect">
            <a:avLst/>
          </a:prstGeom>
          <a:noFill/>
        </p:spPr>
        <p:txBody>
          <a:bodyPr wrap="square" rtlCol="0">
            <a:spAutoFit/>
          </a:bodyPr>
          <a:lstStyle/>
          <a:p>
            <a:pPr marL="285750" indent="-285750">
              <a:lnSpc>
                <a:spcPct val="115000"/>
              </a:lnSpc>
              <a:spcAft>
                <a:spcPts val="800"/>
              </a:spcAft>
              <a:buFont typeface="Arial" panose="020B0604020202020204" pitchFamily="34" charset="0"/>
              <a:buChar char="•"/>
            </a:pPr>
            <a:r>
              <a:rPr lang="de-DE" sz="2000" dirty="0">
                <a:ea typeface="Calibri" panose="020F0502020204030204" pitchFamily="34" charset="0"/>
                <a:cs typeface="Mangal" panose="02040503050203030202" pitchFamily="18" charset="0"/>
              </a:rPr>
              <a:t>Algorithmus zur Berechnung des Kürzesten Pfades zwischen zwei Punkten bei positiven Gewichtungen</a:t>
            </a:r>
          </a:p>
          <a:p>
            <a:pPr marL="285750" indent="-285750">
              <a:lnSpc>
                <a:spcPct val="115000"/>
              </a:lnSpc>
              <a:spcAft>
                <a:spcPts val="800"/>
              </a:spcAft>
              <a:buFont typeface="Arial" panose="020B0604020202020204" pitchFamily="34" charset="0"/>
              <a:buChar char="•"/>
            </a:pPr>
            <a:r>
              <a:rPr lang="de-DE" sz="2000" dirty="0">
                <a:ea typeface="Calibri" panose="020F0502020204030204" pitchFamily="34" charset="0"/>
                <a:cs typeface="Mangal" panose="02040503050203030202" pitchFamily="18" charset="0"/>
              </a:rPr>
              <a:t>Elemente: Startpunt, Endpunkt, Liste von </a:t>
            </a:r>
            <a:r>
              <a:rPr lang="de-DE" sz="2000" dirty="0" err="1">
                <a:ea typeface="Calibri" panose="020F0502020204030204" pitchFamily="34" charset="0"/>
                <a:cs typeface="Mangal" panose="02040503050203030202" pitchFamily="18" charset="0"/>
              </a:rPr>
              <a:t>PathMeshpoints</a:t>
            </a:r>
            <a:r>
              <a:rPr lang="de-DE" sz="2000" dirty="0">
                <a:ea typeface="Calibri" panose="020F0502020204030204" pitchFamily="34" charset="0"/>
                <a:cs typeface="Mangal" panose="02040503050203030202" pitchFamily="18" charset="0"/>
              </a:rPr>
              <a:t>, </a:t>
            </a:r>
          </a:p>
          <a:p>
            <a:pPr>
              <a:lnSpc>
                <a:spcPct val="115000"/>
              </a:lnSpc>
              <a:spcAft>
                <a:spcPts val="800"/>
              </a:spcAft>
            </a:pPr>
            <a:r>
              <a:rPr lang="de-DE" sz="2000" dirty="0">
                <a:ea typeface="Calibri" panose="020F0502020204030204" pitchFamily="34" charset="0"/>
                <a:cs typeface="Mangal" panose="02040503050203030202" pitchFamily="18" charset="0"/>
              </a:rPr>
              <a:t>     Position, Letzte Position, </a:t>
            </a:r>
            <a:r>
              <a:rPr lang="de-DE" sz="2000" dirty="0" err="1">
                <a:ea typeface="Calibri" panose="020F0502020204030204" pitchFamily="34" charset="0"/>
                <a:cs typeface="Mangal" panose="02040503050203030202" pitchFamily="18" charset="0"/>
              </a:rPr>
              <a:t>EndFlag</a:t>
            </a:r>
            <a:r>
              <a:rPr lang="de-DE" sz="2000" dirty="0">
                <a:ea typeface="Calibri" panose="020F0502020204030204" pitchFamily="34" charset="0"/>
                <a:cs typeface="Mangal" panose="02040503050203030202" pitchFamily="18" charset="0"/>
              </a:rPr>
              <a:t> (markieren der Sackgassen)</a:t>
            </a:r>
          </a:p>
          <a:p>
            <a:pPr>
              <a:lnSpc>
                <a:spcPct val="115000"/>
              </a:lnSpc>
              <a:spcAft>
                <a:spcPts val="800"/>
              </a:spcAft>
            </a:pPr>
            <a:r>
              <a:rPr lang="de-DE" sz="2000" dirty="0">
                <a:ea typeface="Calibri" panose="020F0502020204030204" pitchFamily="34" charset="0"/>
                <a:cs typeface="Mangal" panose="02040503050203030202" pitchFamily="18" charset="0"/>
              </a:rPr>
              <a:t>     Funktionen: </a:t>
            </a:r>
            <a:r>
              <a:rPr lang="de-DE" sz="2000" b="0" dirty="0" err="1">
                <a:effectLst/>
              </a:rPr>
              <a:t>calcPrio</a:t>
            </a:r>
            <a:r>
              <a:rPr lang="de-DE" sz="2000" b="0" dirty="0">
                <a:effectLst/>
              </a:rPr>
              <a:t>, </a:t>
            </a:r>
            <a:r>
              <a:rPr lang="de-DE" sz="2000" b="0" dirty="0" err="1">
                <a:effectLst/>
              </a:rPr>
              <a:t>sortPrio</a:t>
            </a:r>
            <a:r>
              <a:rPr lang="de-DE" sz="2000" b="0" dirty="0">
                <a:effectLst/>
              </a:rPr>
              <a:t> (Priorisieren der Nachbarn)</a:t>
            </a:r>
          </a:p>
          <a:p>
            <a:pPr>
              <a:lnSpc>
                <a:spcPct val="115000"/>
              </a:lnSpc>
              <a:spcAft>
                <a:spcPts val="800"/>
              </a:spcAft>
            </a:pPr>
            <a:endParaRPr lang="de-DE" sz="2000" dirty="0">
              <a:ea typeface="Calibri" panose="020F0502020204030204" pitchFamily="34" charset="0"/>
              <a:cs typeface="Mangal" panose="02040503050203030202" pitchFamily="18" charset="0"/>
            </a:endParaRPr>
          </a:p>
          <a:p>
            <a:pPr marL="285750" indent="-285750">
              <a:lnSpc>
                <a:spcPct val="115000"/>
              </a:lnSpc>
              <a:spcAft>
                <a:spcPts val="800"/>
              </a:spcAft>
              <a:buFont typeface="Arial" panose="020B0604020202020204" pitchFamily="34" charset="0"/>
              <a:buChar char="•"/>
            </a:pPr>
            <a:r>
              <a:rPr lang="de-DE" sz="2000" dirty="0">
                <a:ea typeface="Calibri" panose="020F0502020204030204" pitchFamily="34" charset="0"/>
                <a:cs typeface="Mangal" panose="02040503050203030202" pitchFamily="18" charset="0"/>
              </a:rPr>
              <a:t>Probleme ei der Umsetzung:</a:t>
            </a:r>
          </a:p>
          <a:p>
            <a:pPr marL="742950" lvl="1" indent="-285750">
              <a:lnSpc>
                <a:spcPct val="115000"/>
              </a:lnSpc>
              <a:spcAft>
                <a:spcPts val="800"/>
              </a:spcAft>
              <a:buFont typeface="Arial" panose="020B0604020202020204" pitchFamily="34" charset="0"/>
              <a:buChar char="•"/>
            </a:pPr>
            <a:r>
              <a:rPr lang="de-DE" sz="2000" dirty="0">
                <a:ea typeface="Calibri" panose="020F0502020204030204" pitchFamily="34" charset="0"/>
                <a:cs typeface="Mangal" panose="02040503050203030202" pitchFamily="18" charset="0"/>
              </a:rPr>
              <a:t>Sackgassen werden nicht richtig erkannt</a:t>
            </a:r>
          </a:p>
          <a:p>
            <a:pPr marL="742950" lvl="1" indent="-285750">
              <a:lnSpc>
                <a:spcPct val="115000"/>
              </a:lnSpc>
              <a:spcAft>
                <a:spcPts val="800"/>
              </a:spcAft>
              <a:buFont typeface="Arial" panose="020B0604020202020204" pitchFamily="34" charset="0"/>
              <a:buChar char="•"/>
            </a:pPr>
            <a:r>
              <a:rPr lang="de-DE" sz="2000" dirty="0">
                <a:ea typeface="Calibri" panose="020F0502020204030204" pitchFamily="34" charset="0"/>
                <a:cs typeface="Mangal" panose="02040503050203030202" pitchFamily="18" charset="0"/>
              </a:rPr>
              <a:t>Der Weg wird gefunden, da aber so viele Knoten betrachtet werden fehlt die Nachverfolgung des kürzesten</a:t>
            </a:r>
            <a:endParaRPr lang="de-DE" sz="2000" dirty="0">
              <a:effectLst/>
              <a:ea typeface="Calibri" panose="020F0502020204030204" pitchFamily="34" charset="0"/>
              <a:cs typeface="Mangal" panose="02040503050203030202" pitchFamily="18" charset="0"/>
            </a:endParaRPr>
          </a:p>
        </p:txBody>
      </p:sp>
      <p:pic>
        <p:nvPicPr>
          <p:cNvPr id="4" name="Grafik 3">
            <a:extLst>
              <a:ext uri="{FF2B5EF4-FFF2-40B4-BE49-F238E27FC236}">
                <a16:creationId xmlns:a16="http://schemas.microsoft.com/office/drawing/2014/main" id="{C39E1A26-8FF2-487F-7F30-E60AE0A150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32999" y="2365442"/>
            <a:ext cx="2000250" cy="2000250"/>
          </a:xfrm>
          <a:prstGeom prst="rect">
            <a:avLst/>
          </a:prstGeom>
          <a:ln>
            <a:solidFill>
              <a:schemeClr val="tx1"/>
            </a:solidFill>
          </a:ln>
        </p:spPr>
      </p:pic>
      <p:sp>
        <p:nvSpPr>
          <p:cNvPr id="5" name="Textfeld 4">
            <a:extLst>
              <a:ext uri="{FF2B5EF4-FFF2-40B4-BE49-F238E27FC236}">
                <a16:creationId xmlns:a16="http://schemas.microsoft.com/office/drawing/2014/main" id="{F18CEA72-DE7E-4D97-0A6D-C49E00CD441A}"/>
              </a:ext>
            </a:extLst>
          </p:cNvPr>
          <p:cNvSpPr txBox="1"/>
          <p:nvPr/>
        </p:nvSpPr>
        <p:spPr>
          <a:xfrm>
            <a:off x="8269077" y="4365692"/>
            <a:ext cx="2018109" cy="276999"/>
          </a:xfrm>
          <a:prstGeom prst="rect">
            <a:avLst/>
          </a:prstGeom>
          <a:noFill/>
        </p:spPr>
        <p:txBody>
          <a:bodyPr wrap="square" rtlCol="0">
            <a:spAutoFit/>
          </a:bodyPr>
          <a:lstStyle/>
          <a:p>
            <a:r>
              <a:rPr lang="de-DE" sz="1200" dirty="0"/>
              <a:t>Abb.: A* </a:t>
            </a:r>
            <a:r>
              <a:rPr lang="de-DE" sz="1200" dirty="0" err="1"/>
              <a:t>progress</a:t>
            </a:r>
            <a:r>
              <a:rPr lang="de-DE" sz="1200" dirty="0"/>
              <a:t> </a:t>
            </a:r>
            <a:r>
              <a:rPr lang="de-DE" sz="1200" dirty="0" err="1"/>
              <a:t>animation</a:t>
            </a:r>
            <a:endParaRPr lang="de-DE" sz="1200" dirty="0"/>
          </a:p>
        </p:txBody>
      </p:sp>
    </p:spTree>
    <p:extLst>
      <p:ext uri="{BB962C8B-B14F-4D97-AF65-F5344CB8AC3E}">
        <p14:creationId xmlns:p14="http://schemas.microsoft.com/office/powerpoint/2010/main" val="34949813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err="1"/>
              <a:t>Pathfinding</a:t>
            </a:r>
            <a:r>
              <a:rPr lang="de-DE" b="1" dirty="0"/>
              <a:t> in Three.js</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3" name="Textfeld 2">
            <a:extLst>
              <a:ext uri="{FF2B5EF4-FFF2-40B4-BE49-F238E27FC236}">
                <a16:creationId xmlns:a16="http://schemas.microsoft.com/office/drawing/2014/main" id="{F8D99334-138C-085A-F0D6-5C7E0C862460}"/>
              </a:ext>
            </a:extLst>
          </p:cNvPr>
          <p:cNvSpPr txBox="1"/>
          <p:nvPr/>
        </p:nvSpPr>
        <p:spPr>
          <a:xfrm>
            <a:off x="185390" y="1128257"/>
            <a:ext cx="5840193" cy="5495222"/>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numCol="1" rtlCol="0">
            <a:spAutoFit/>
          </a:bodyPr>
          <a:lstStyle/>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%Evaluation ob Treppe oder Aufzug</a:t>
            </a:r>
          </a:p>
          <a:p>
            <a:pPr>
              <a:lnSpc>
                <a:spcPct val="115000"/>
              </a:lnSpc>
            </a:pPr>
            <a:r>
              <a:rPr lang="de-DE" sz="1400" dirty="0" err="1">
                <a:latin typeface="Calibri" panose="020F0502020204030204" pitchFamily="34" charset="0"/>
                <a:ea typeface="Calibri" panose="020F0502020204030204" pitchFamily="34" charset="0"/>
                <a:cs typeface="Mangal" panose="02040503050203030202" pitchFamily="18" charset="0"/>
              </a:rPr>
              <a:t>if</a:t>
            </a:r>
            <a:r>
              <a:rPr lang="de-DE" sz="1400" dirty="0">
                <a:latin typeface="Calibri" panose="020F0502020204030204" pitchFamily="34" charset="0"/>
                <a:ea typeface="Calibri" panose="020F0502020204030204" pitchFamily="34" charset="0"/>
                <a:cs typeface="Mangal" panose="02040503050203030202" pitchFamily="18" charset="0"/>
              </a:rPr>
              <a:t> (keine Treppe nehmen) {</a:t>
            </a:r>
            <a:r>
              <a:rPr lang="de-DE" sz="1400" dirty="0" err="1">
                <a:latin typeface="Calibri" panose="020F0502020204030204" pitchFamily="34" charset="0"/>
                <a:ea typeface="Calibri" panose="020F0502020204030204" pitchFamily="34" charset="0"/>
                <a:cs typeface="Mangal" panose="02040503050203030202" pitchFamily="18" charset="0"/>
              </a:rPr>
              <a:t>element.stairs</a:t>
            </a:r>
            <a:r>
              <a:rPr lang="de-DE" sz="1400" dirty="0">
                <a:latin typeface="Calibri" panose="020F0502020204030204" pitchFamily="34" charset="0"/>
                <a:ea typeface="Calibri" panose="020F0502020204030204" pitchFamily="34" charset="0"/>
                <a:cs typeface="Mangal" panose="02040503050203030202" pitchFamily="18" charset="0"/>
              </a:rPr>
              <a:t> &amp; </a:t>
            </a:r>
            <a:r>
              <a:rPr lang="de-DE" sz="1400" dirty="0" err="1">
                <a:latin typeface="Calibri" panose="020F0502020204030204" pitchFamily="34" charset="0"/>
                <a:ea typeface="Calibri" panose="020F0502020204030204" pitchFamily="34" charset="0"/>
                <a:cs typeface="Mangal" panose="02040503050203030202" pitchFamily="18" charset="0"/>
              </a:rPr>
              <a:t>Endflag</a:t>
            </a:r>
            <a:r>
              <a:rPr lang="de-DE" sz="1400" dirty="0">
                <a:latin typeface="Calibri" panose="020F0502020204030204" pitchFamily="34" charset="0"/>
                <a:ea typeface="Calibri" panose="020F0502020204030204" pitchFamily="34" charset="0"/>
                <a:cs typeface="Mangal" panose="02040503050203030202" pitchFamily="18" charset="0"/>
              </a:rPr>
              <a:t> auf </a:t>
            </a:r>
            <a:r>
              <a:rPr lang="de-DE" sz="1400" dirty="0" err="1">
                <a:latin typeface="Calibri" panose="020F0502020204030204" pitchFamily="34" charset="0"/>
                <a:ea typeface="Calibri" panose="020F0502020204030204" pitchFamily="34" charset="0"/>
                <a:cs typeface="Mangal" panose="02040503050203030202" pitchFamily="18" charset="0"/>
              </a:rPr>
              <a:t>true</a:t>
            </a:r>
            <a:r>
              <a:rPr lang="de-DE" sz="1400" dirty="0">
                <a:latin typeface="Calibri" panose="020F0502020204030204" pitchFamily="34" charset="0"/>
                <a:ea typeface="Calibri" panose="020F0502020204030204" pitchFamily="34" charset="0"/>
                <a:cs typeface="Mangal" panose="02040503050203030202" pitchFamily="18" charset="0"/>
              </a:rPr>
              <a:t> setzen}</a:t>
            </a:r>
          </a:p>
          <a:p>
            <a:pPr>
              <a:lnSpc>
                <a:spcPct val="115000"/>
              </a:lnSpc>
            </a:pPr>
            <a:r>
              <a:rPr lang="de-DE" sz="1400" dirty="0" err="1">
                <a:latin typeface="Calibri" panose="020F0502020204030204" pitchFamily="34" charset="0"/>
                <a:ea typeface="Calibri" panose="020F0502020204030204" pitchFamily="34" charset="0"/>
                <a:cs typeface="Mangal" panose="02040503050203030202" pitchFamily="18" charset="0"/>
              </a:rPr>
              <a:t>if</a:t>
            </a:r>
            <a:r>
              <a:rPr lang="de-DE" sz="1400" dirty="0">
                <a:latin typeface="Calibri" panose="020F0502020204030204" pitchFamily="34" charset="0"/>
                <a:ea typeface="Calibri" panose="020F0502020204030204" pitchFamily="34" charset="0"/>
                <a:cs typeface="Mangal" panose="02040503050203030202" pitchFamily="18" charset="0"/>
              </a:rPr>
              <a:t> (keinen Aufzug nehmen) {</a:t>
            </a:r>
            <a:r>
              <a:rPr lang="de-DE" sz="1400" dirty="0" err="1">
                <a:latin typeface="Calibri" panose="020F0502020204030204" pitchFamily="34" charset="0"/>
                <a:ea typeface="Calibri" panose="020F0502020204030204" pitchFamily="34" charset="0"/>
                <a:cs typeface="Mangal" panose="02040503050203030202" pitchFamily="18" charset="0"/>
              </a:rPr>
              <a:t>element.elevator</a:t>
            </a:r>
            <a:r>
              <a:rPr lang="de-DE" sz="1400" dirty="0">
                <a:latin typeface="Calibri" panose="020F0502020204030204" pitchFamily="34" charset="0"/>
                <a:ea typeface="Calibri" panose="020F0502020204030204" pitchFamily="34" charset="0"/>
                <a:cs typeface="Mangal" panose="02040503050203030202" pitchFamily="18" charset="0"/>
              </a:rPr>
              <a:t> &amp; </a:t>
            </a:r>
            <a:r>
              <a:rPr lang="de-DE" sz="1400" dirty="0" err="1">
                <a:latin typeface="Calibri" panose="020F0502020204030204" pitchFamily="34" charset="0"/>
                <a:ea typeface="Calibri" panose="020F0502020204030204" pitchFamily="34" charset="0"/>
                <a:cs typeface="Mangal" panose="02040503050203030202" pitchFamily="18" charset="0"/>
              </a:rPr>
              <a:t>Endflag</a:t>
            </a:r>
            <a:r>
              <a:rPr lang="de-DE" sz="1400" dirty="0">
                <a:latin typeface="Calibri" panose="020F0502020204030204" pitchFamily="34" charset="0"/>
                <a:ea typeface="Calibri" panose="020F0502020204030204" pitchFamily="34" charset="0"/>
                <a:cs typeface="Mangal" panose="02040503050203030202" pitchFamily="18" charset="0"/>
              </a:rPr>
              <a:t> auf </a:t>
            </a:r>
            <a:r>
              <a:rPr lang="de-DE" sz="1400" dirty="0" err="1">
                <a:latin typeface="Calibri" panose="020F0502020204030204" pitchFamily="34" charset="0"/>
                <a:ea typeface="Calibri" panose="020F0502020204030204" pitchFamily="34" charset="0"/>
                <a:cs typeface="Mangal" panose="02040503050203030202" pitchFamily="18" charset="0"/>
              </a:rPr>
              <a:t>true</a:t>
            </a:r>
            <a:r>
              <a:rPr lang="de-DE" sz="1400" dirty="0">
                <a:latin typeface="Calibri" panose="020F0502020204030204" pitchFamily="34" charset="0"/>
                <a:ea typeface="Calibri" panose="020F0502020204030204" pitchFamily="34" charset="0"/>
                <a:cs typeface="Mangal" panose="02040503050203030202" pitchFamily="18" charset="0"/>
              </a:rPr>
              <a:t> setzen}</a:t>
            </a:r>
          </a:p>
          <a:p>
            <a:pPr>
              <a:lnSpc>
                <a:spcPct val="115000"/>
              </a:lnSpc>
            </a:pPr>
            <a:endParaRPr lang="de-DE" sz="1400" dirty="0">
              <a:latin typeface="Calibri" panose="020F0502020204030204" pitchFamily="34" charset="0"/>
              <a:ea typeface="Calibri" panose="020F0502020204030204" pitchFamily="34" charset="0"/>
              <a:cs typeface="Mangal" panose="02040503050203030202" pitchFamily="18" charset="0"/>
            </a:endParaRPr>
          </a:p>
          <a:p>
            <a:pPr>
              <a:lnSpc>
                <a:spcPct val="115000"/>
              </a:lnSpc>
            </a:pPr>
            <a:r>
              <a:rPr lang="de-DE" sz="1400" dirty="0" err="1">
                <a:latin typeface="Calibri" panose="020F0502020204030204" pitchFamily="34" charset="0"/>
                <a:ea typeface="Calibri" panose="020F0502020204030204" pitchFamily="34" charset="0"/>
                <a:cs typeface="Mangal" panose="02040503050203030202" pitchFamily="18" charset="0"/>
              </a:rPr>
              <a:t>startPoint.depth</a:t>
            </a:r>
            <a:r>
              <a:rPr lang="de-DE" sz="1400" dirty="0">
                <a:latin typeface="Calibri" panose="020F0502020204030204" pitchFamily="34" charset="0"/>
                <a:ea typeface="Calibri" panose="020F0502020204030204" pitchFamily="34" charset="0"/>
                <a:cs typeface="Mangal" panose="02040503050203030202" pitchFamily="18" charset="0"/>
              </a:rPr>
              <a:t> = 0</a:t>
            </a:r>
          </a:p>
          <a:p>
            <a:pPr>
              <a:lnSpc>
                <a:spcPct val="115000"/>
              </a:lnSpc>
            </a:pPr>
            <a:endParaRPr lang="de-DE" sz="1400" dirty="0">
              <a:latin typeface="Calibri" panose="020F0502020204030204" pitchFamily="34" charset="0"/>
              <a:ea typeface="Calibri" panose="020F0502020204030204" pitchFamily="34" charset="0"/>
              <a:cs typeface="Mangal" panose="02040503050203030202" pitchFamily="18" charset="0"/>
            </a:endParaRPr>
          </a:p>
          <a:p>
            <a:pPr>
              <a:lnSpc>
                <a:spcPct val="115000"/>
              </a:lnSpc>
            </a:pPr>
            <a:r>
              <a:rPr lang="de-DE" sz="1400" dirty="0" err="1">
                <a:latin typeface="Calibri" panose="020F0502020204030204" pitchFamily="34" charset="0"/>
                <a:ea typeface="Calibri" panose="020F0502020204030204" pitchFamily="34" charset="0"/>
                <a:cs typeface="Mangal" panose="02040503050203030202" pitchFamily="18" charset="0"/>
              </a:rPr>
              <a:t>while</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currentLoc</a:t>
            </a:r>
            <a:r>
              <a:rPr lang="de-DE" sz="1400" dirty="0">
                <a:latin typeface="Calibri" panose="020F0502020204030204" pitchFamily="34" charset="0"/>
                <a:ea typeface="Calibri" panose="020F0502020204030204" pitchFamily="34" charset="0"/>
                <a:cs typeface="Mangal" panose="02040503050203030202" pitchFamily="18" charset="0"/>
              </a:rPr>
              <a:t> !== </a:t>
            </a:r>
            <a:r>
              <a:rPr lang="de-DE" sz="1400" dirty="0" err="1">
                <a:latin typeface="Calibri" panose="020F0502020204030204" pitchFamily="34" charset="0"/>
                <a:ea typeface="Calibri" panose="020F0502020204030204" pitchFamily="34" charset="0"/>
                <a:cs typeface="Mangal" panose="02040503050203030202" pitchFamily="18" charset="0"/>
              </a:rPr>
              <a:t>endPoint</a:t>
            </a:r>
            <a:r>
              <a:rPr lang="de-DE" sz="1400" dirty="0">
                <a:latin typeface="Calibri" panose="020F0502020204030204" pitchFamily="34" charset="0"/>
                <a:ea typeface="Calibri" panose="020F0502020204030204" pitchFamily="34" charset="0"/>
                <a:cs typeface="Mangal" panose="02040503050203030202" pitchFamily="18" charset="0"/>
              </a:rPr>
              <a:t>){</a:t>
            </a:r>
          </a:p>
          <a:p>
            <a:pPr>
              <a:lnSpc>
                <a:spcPct val="115000"/>
              </a:lnSpc>
            </a:pPr>
            <a:endParaRPr lang="de-DE" sz="1400" dirty="0">
              <a:latin typeface="Calibri" panose="020F0502020204030204" pitchFamily="34" charset="0"/>
              <a:ea typeface="Calibri" panose="020F0502020204030204" pitchFamily="34" charset="0"/>
              <a:cs typeface="Mangal" panose="02040503050203030202" pitchFamily="18" charset="0"/>
            </a:endParaRP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%Tiefe der benachbarte </a:t>
            </a:r>
            <a:r>
              <a:rPr lang="de-DE" sz="1400" dirty="0" err="1">
                <a:latin typeface="Calibri" panose="020F0502020204030204" pitchFamily="34" charset="0"/>
                <a:ea typeface="Calibri" panose="020F0502020204030204" pitchFamily="34" charset="0"/>
                <a:cs typeface="Mangal" panose="02040503050203030202" pitchFamily="18" charset="0"/>
              </a:rPr>
              <a:t>Edges</a:t>
            </a:r>
            <a:r>
              <a:rPr lang="de-DE" sz="1400" dirty="0">
                <a:latin typeface="Calibri" panose="020F0502020204030204" pitchFamily="34" charset="0"/>
                <a:ea typeface="Calibri" panose="020F0502020204030204" pitchFamily="34" charset="0"/>
                <a:cs typeface="Mangal" panose="02040503050203030202" pitchFamily="18" charset="0"/>
              </a:rPr>
              <a:t> um eins erhöhen </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setDepth</a:t>
            </a:r>
            <a:r>
              <a:rPr lang="de-DE" sz="1400" dirty="0">
                <a:latin typeface="Calibri" panose="020F0502020204030204" pitchFamily="34" charset="0"/>
                <a:ea typeface="Calibri" panose="020F0502020204030204" pitchFamily="34" charset="0"/>
                <a:cs typeface="Mangal" panose="02040503050203030202" pitchFamily="18" charset="0"/>
              </a:rPr>
              <a:t>(</a:t>
            </a:r>
            <a:r>
              <a:rPr lang="de-DE" sz="1400" dirty="0" err="1">
                <a:latin typeface="Calibri" panose="020F0502020204030204" pitchFamily="34" charset="0"/>
                <a:ea typeface="Calibri" panose="020F0502020204030204" pitchFamily="34" charset="0"/>
                <a:cs typeface="Mangal" panose="02040503050203030202" pitchFamily="18" charset="0"/>
              </a:rPr>
              <a:t>currentLoc.edges</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currentLoc.depth</a:t>
            </a:r>
            <a:r>
              <a:rPr lang="de-DE" sz="1400" dirty="0">
                <a:latin typeface="Calibri" panose="020F0502020204030204" pitchFamily="34" charset="0"/>
                <a:ea typeface="Calibri" panose="020F0502020204030204" pitchFamily="34" charset="0"/>
                <a:cs typeface="Mangal" panose="02040503050203030202" pitchFamily="18" charset="0"/>
              </a:rPr>
              <a:t>)</a:t>
            </a:r>
          </a:p>
          <a:p>
            <a:pPr>
              <a:lnSpc>
                <a:spcPct val="115000"/>
              </a:lnSpc>
            </a:pPr>
            <a:endParaRPr lang="de-DE" sz="1400" dirty="0">
              <a:latin typeface="Calibri" panose="020F0502020204030204" pitchFamily="34" charset="0"/>
              <a:ea typeface="Calibri" panose="020F0502020204030204" pitchFamily="34" charset="0"/>
              <a:cs typeface="Mangal" panose="02040503050203030202" pitchFamily="18" charset="0"/>
            </a:endParaRP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if</a:t>
            </a:r>
            <a:r>
              <a:rPr lang="de-DE" sz="1400" dirty="0">
                <a:latin typeface="Calibri" panose="020F0502020204030204" pitchFamily="34" charset="0"/>
                <a:ea typeface="Calibri" panose="020F0502020204030204" pitchFamily="34" charset="0"/>
                <a:cs typeface="Mangal" panose="02040503050203030202" pitchFamily="18" charset="0"/>
              </a:rPr>
              <a:t> (nur eine Edge) {</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if</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currentLoc</a:t>
            </a:r>
            <a:r>
              <a:rPr lang="de-DE" sz="1400" dirty="0">
                <a:latin typeface="Calibri" panose="020F0502020204030204" pitchFamily="34" charset="0"/>
                <a:ea typeface="Calibri" panose="020F0502020204030204" pitchFamily="34" charset="0"/>
                <a:cs typeface="Mangal" panose="02040503050203030202" pitchFamily="18" charset="0"/>
              </a:rPr>
              <a:t> != </a:t>
            </a:r>
            <a:r>
              <a:rPr lang="de-DE" sz="1400" dirty="0" err="1">
                <a:latin typeface="Calibri" panose="020F0502020204030204" pitchFamily="34" charset="0"/>
                <a:ea typeface="Calibri" panose="020F0502020204030204" pitchFamily="34" charset="0"/>
                <a:cs typeface="Mangal" panose="02040503050203030202" pitchFamily="18" charset="0"/>
              </a:rPr>
              <a:t>endPoint</a:t>
            </a:r>
            <a:r>
              <a:rPr lang="de-DE" sz="1400" dirty="0">
                <a:latin typeface="Calibri" panose="020F0502020204030204" pitchFamily="34" charset="0"/>
                <a:ea typeface="Calibri" panose="020F0502020204030204" pitchFamily="34" charset="0"/>
                <a:cs typeface="Mangal" panose="02040503050203030202" pitchFamily="18" charset="0"/>
              </a:rPr>
              <a:t>) {</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aktuellen Punkt als Sackgasse </a:t>
            </a:r>
            <a:r>
              <a:rPr lang="de-DE" sz="1400" dirty="0" err="1">
                <a:latin typeface="Calibri" panose="020F0502020204030204" pitchFamily="34" charset="0"/>
                <a:ea typeface="Calibri" panose="020F0502020204030204" pitchFamily="34" charset="0"/>
                <a:cs typeface="Mangal" panose="02040503050203030202" pitchFamily="18" charset="0"/>
              </a:rPr>
              <a:t>makieren</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EndFlag</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true</a:t>
            </a:r>
            <a:endParaRPr lang="de-DE" sz="1400" dirty="0">
              <a:latin typeface="Calibri" panose="020F0502020204030204" pitchFamily="34" charset="0"/>
              <a:ea typeface="Calibri" panose="020F0502020204030204" pitchFamily="34" charset="0"/>
              <a:cs typeface="Mangal" panose="02040503050203030202" pitchFamily="18" charset="0"/>
            </a:endParaRP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zum vorherigen Punkt zurückkehren</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else</a:t>
            </a:r>
            <a:r>
              <a:rPr lang="de-DE" sz="1400" dirty="0">
                <a:latin typeface="Calibri" panose="020F0502020204030204" pitchFamily="34" charset="0"/>
                <a:ea typeface="Calibri" panose="020F0502020204030204" pitchFamily="34" charset="0"/>
                <a:cs typeface="Mangal" panose="02040503050203030202" pitchFamily="18" charset="0"/>
              </a:rPr>
              <a:t> {</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 Kalkulation der Priorität anhand der Entfernung zum 	Endpunkt </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 Sortierung der </a:t>
            </a:r>
            <a:r>
              <a:rPr lang="de-DE" sz="1400" dirty="0" err="1">
                <a:latin typeface="Calibri" panose="020F0502020204030204" pitchFamily="34" charset="0"/>
                <a:ea typeface="Calibri" panose="020F0502020204030204" pitchFamily="34" charset="0"/>
                <a:cs typeface="Mangal" panose="02040503050203030202" pitchFamily="18" charset="0"/>
              </a:rPr>
              <a:t>Edges</a:t>
            </a:r>
            <a:r>
              <a:rPr lang="de-DE" sz="1400" dirty="0">
                <a:latin typeface="Calibri" panose="020F0502020204030204" pitchFamily="34" charset="0"/>
                <a:ea typeface="Calibri" panose="020F0502020204030204" pitchFamily="34" charset="0"/>
                <a:cs typeface="Mangal" panose="02040503050203030202" pitchFamily="18" charset="0"/>
              </a:rPr>
              <a:t> nach Entfernung zum Endpunkt </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ausführen </a:t>
            </a:r>
            <a:r>
              <a:rPr lang="de-DE" sz="1400" dirty="0" err="1">
                <a:latin typeface="Calibri" panose="020F0502020204030204" pitchFamily="34" charset="0"/>
                <a:ea typeface="Calibri" panose="020F0502020204030204" pitchFamily="34" charset="0"/>
                <a:cs typeface="Mangal" panose="02040503050203030202" pitchFamily="18" charset="0"/>
              </a:rPr>
              <a:t>calcPrio</a:t>
            </a:r>
            <a:r>
              <a:rPr lang="de-DE" sz="1400" dirty="0">
                <a:latin typeface="Calibri" panose="020F0502020204030204" pitchFamily="34" charset="0"/>
                <a:ea typeface="Calibri" panose="020F0502020204030204" pitchFamily="34" charset="0"/>
                <a:cs typeface="Mangal" panose="02040503050203030202" pitchFamily="18" charset="0"/>
              </a:rPr>
              <a:t> und </a:t>
            </a:r>
            <a:r>
              <a:rPr lang="de-DE" sz="1400" dirty="0" err="1">
                <a:latin typeface="Calibri" panose="020F0502020204030204" pitchFamily="34" charset="0"/>
                <a:ea typeface="Calibri" panose="020F0502020204030204" pitchFamily="34" charset="0"/>
                <a:cs typeface="Mangal" panose="02040503050203030202" pitchFamily="18" charset="0"/>
              </a:rPr>
              <a:t>sortPrio</a:t>
            </a:r>
            <a:r>
              <a:rPr lang="de-DE" sz="1400" dirty="0">
                <a:latin typeface="Calibri" panose="020F0502020204030204" pitchFamily="34" charset="0"/>
                <a:ea typeface="Calibri" panose="020F0502020204030204" pitchFamily="34" charset="0"/>
                <a:cs typeface="Mangal" panose="02040503050203030202" pitchFamily="18" charset="0"/>
              </a:rPr>
              <a:t> 	</a:t>
            </a:r>
          </a:p>
          <a:p>
            <a:pPr>
              <a:lnSpc>
                <a:spcPct val="115000"/>
              </a:lnSpc>
            </a:pPr>
            <a:r>
              <a:rPr lang="de-DE" sz="1200" dirty="0">
                <a:latin typeface="Calibri" panose="020F0502020204030204" pitchFamily="34" charset="0"/>
                <a:ea typeface="Calibri" panose="020F0502020204030204" pitchFamily="34" charset="0"/>
                <a:cs typeface="Mangal" panose="02040503050203030202" pitchFamily="18" charset="0"/>
              </a:rPr>
              <a:t>	</a:t>
            </a:r>
            <a:endParaRPr lang="de-DE" sz="1800" dirty="0">
              <a:effectLst/>
              <a:latin typeface="Calibri" panose="020F0502020204030204" pitchFamily="34" charset="0"/>
              <a:ea typeface="Calibri" panose="020F0502020204030204" pitchFamily="34" charset="0"/>
              <a:cs typeface="Mangal" panose="02040503050203030202" pitchFamily="18" charset="0"/>
            </a:endParaRPr>
          </a:p>
        </p:txBody>
      </p:sp>
      <p:sp>
        <p:nvSpPr>
          <p:cNvPr id="2" name="Textfeld 1">
            <a:extLst>
              <a:ext uri="{FF2B5EF4-FFF2-40B4-BE49-F238E27FC236}">
                <a16:creationId xmlns:a16="http://schemas.microsoft.com/office/drawing/2014/main" id="{B850D4E7-92CE-8EEE-73DF-B3D3BDA226A3}"/>
              </a:ext>
            </a:extLst>
          </p:cNvPr>
          <p:cNvSpPr txBox="1"/>
          <p:nvPr/>
        </p:nvSpPr>
        <p:spPr>
          <a:xfrm>
            <a:off x="6166418" y="1090218"/>
            <a:ext cx="5640375" cy="5380704"/>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%Suchen der neuen/nächsten Edge</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newPoint</a:t>
            </a:r>
            <a:r>
              <a:rPr lang="de-DE" sz="1400" dirty="0">
                <a:latin typeface="Calibri" panose="020F0502020204030204" pitchFamily="34" charset="0"/>
                <a:ea typeface="Calibri" panose="020F0502020204030204" pitchFamily="34" charset="0"/>
                <a:cs typeface="Mangal" panose="02040503050203030202" pitchFamily="18" charset="0"/>
              </a:rPr>
              <a:t> = </a:t>
            </a:r>
            <a:r>
              <a:rPr lang="de-DE" sz="1400" dirty="0" err="1">
                <a:latin typeface="Calibri" panose="020F0502020204030204" pitchFamily="34" charset="0"/>
                <a:ea typeface="Calibri" panose="020F0502020204030204" pitchFamily="34" charset="0"/>
                <a:cs typeface="Mangal" panose="02040503050203030202" pitchFamily="18" charset="0"/>
              </a:rPr>
              <a:t>edges.find</a:t>
            </a:r>
            <a:r>
              <a:rPr lang="de-DE" sz="1400" dirty="0">
                <a:latin typeface="Calibri" panose="020F0502020204030204" pitchFamily="34" charset="0"/>
                <a:ea typeface="Calibri" panose="020F0502020204030204" pitchFamily="34" charset="0"/>
                <a:cs typeface="Mangal" panose="02040503050203030202" pitchFamily="18" charset="0"/>
              </a:rPr>
              <a:t>{</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erste Edge die kein </a:t>
            </a:r>
            <a:r>
              <a:rPr lang="de-DE" sz="1400" dirty="0" err="1">
                <a:latin typeface="Calibri" panose="020F0502020204030204" pitchFamily="34" charset="0"/>
                <a:ea typeface="Calibri" panose="020F0502020204030204" pitchFamily="34" charset="0"/>
                <a:cs typeface="Mangal" panose="02040503050203030202" pitchFamily="18" charset="0"/>
              </a:rPr>
              <a:t>EndFlag</a:t>
            </a:r>
            <a:r>
              <a:rPr lang="de-DE" sz="1400" dirty="0">
                <a:latin typeface="Calibri" panose="020F0502020204030204" pitchFamily="34" charset="0"/>
                <a:ea typeface="Calibri" panose="020F0502020204030204" pitchFamily="34" charset="0"/>
                <a:cs typeface="Mangal" panose="02040503050203030202" pitchFamily="18" charset="0"/>
              </a:rPr>
              <a:t> und eine höhere Tiefe hat</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if</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newPoint</a:t>
            </a:r>
            <a:r>
              <a:rPr lang="de-DE" sz="1400" dirty="0">
                <a:latin typeface="Calibri" panose="020F0502020204030204" pitchFamily="34" charset="0"/>
                <a:ea typeface="Calibri" panose="020F0502020204030204" pitchFamily="34" charset="0"/>
                <a:cs typeface="Mangal" panose="02040503050203030202" pitchFamily="18" charset="0"/>
              </a:rPr>
              <a:t> = </a:t>
            </a:r>
            <a:r>
              <a:rPr lang="de-DE" sz="1400" dirty="0" err="1">
                <a:latin typeface="Calibri" panose="020F0502020204030204" pitchFamily="34" charset="0"/>
                <a:ea typeface="Calibri" panose="020F0502020204030204" pitchFamily="34" charset="0"/>
                <a:cs typeface="Mangal" panose="02040503050203030202" pitchFamily="18" charset="0"/>
              </a:rPr>
              <a:t>undefined</a:t>
            </a:r>
            <a:r>
              <a:rPr lang="de-DE" sz="1400" dirty="0">
                <a:latin typeface="Calibri" panose="020F0502020204030204" pitchFamily="34" charset="0"/>
                <a:ea typeface="Calibri" panose="020F0502020204030204" pitchFamily="34" charset="0"/>
                <a:cs typeface="Mangal" panose="02040503050203030202" pitchFamily="18" charset="0"/>
              </a:rPr>
              <a:t>) {</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endFlag</a:t>
            </a:r>
            <a:r>
              <a:rPr lang="de-DE" sz="1400" dirty="0">
                <a:latin typeface="Calibri" panose="020F0502020204030204" pitchFamily="34" charset="0"/>
                <a:ea typeface="Calibri" panose="020F0502020204030204" pitchFamily="34" charset="0"/>
                <a:cs typeface="Mangal" panose="02040503050203030202" pitchFamily="18" charset="0"/>
              </a:rPr>
              <a:t> = </a:t>
            </a:r>
            <a:r>
              <a:rPr lang="de-DE" sz="1400" dirty="0" err="1">
                <a:latin typeface="Calibri" panose="020F0502020204030204" pitchFamily="34" charset="0"/>
                <a:ea typeface="Calibri" panose="020F0502020204030204" pitchFamily="34" charset="0"/>
                <a:cs typeface="Mangal" panose="02040503050203030202" pitchFamily="18" charset="0"/>
              </a:rPr>
              <a:t>true</a:t>
            </a:r>
            <a:r>
              <a:rPr lang="de-DE" sz="1400" dirty="0">
                <a:latin typeface="Calibri" panose="020F0502020204030204" pitchFamily="34" charset="0"/>
                <a:ea typeface="Calibri" panose="020F0502020204030204" pitchFamily="34" charset="0"/>
                <a:cs typeface="Mangal" panose="02040503050203030202" pitchFamily="18" charset="0"/>
              </a:rPr>
              <a:t> &amp;</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edges.find</a:t>
            </a:r>
            <a:r>
              <a:rPr lang="de-DE" sz="1400" dirty="0">
                <a:latin typeface="Calibri" panose="020F0502020204030204" pitchFamily="34" charset="0"/>
                <a:ea typeface="Calibri" panose="020F0502020204030204" pitchFamily="34" charset="0"/>
                <a:cs typeface="Mangal" panose="02040503050203030202" pitchFamily="18" charset="0"/>
              </a:rPr>
              <a:t>{</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gehe zur vorherigen Edge, erkennbar an der Tiefe-1</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	</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else</a:t>
            </a:r>
            <a:r>
              <a:rPr lang="de-DE" sz="1400" dirty="0">
                <a:latin typeface="Calibri" panose="020F0502020204030204" pitchFamily="34" charset="0"/>
                <a:ea typeface="Calibri" panose="020F0502020204030204" pitchFamily="34" charset="0"/>
                <a:cs typeface="Mangal" panose="02040503050203030202" pitchFamily="18" charset="0"/>
              </a:rPr>
              <a:t>{</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currentLoc</a:t>
            </a:r>
            <a:r>
              <a:rPr lang="de-DE" sz="1400" dirty="0">
                <a:latin typeface="Calibri" panose="020F0502020204030204" pitchFamily="34" charset="0"/>
                <a:ea typeface="Calibri" panose="020F0502020204030204" pitchFamily="34" charset="0"/>
                <a:cs typeface="Mangal" panose="02040503050203030202" pitchFamily="18" charset="0"/>
              </a:rPr>
              <a:t> = </a:t>
            </a:r>
            <a:r>
              <a:rPr lang="de-DE" sz="1400" dirty="0" err="1">
                <a:latin typeface="Calibri" panose="020F0502020204030204" pitchFamily="34" charset="0"/>
                <a:ea typeface="Calibri" panose="020F0502020204030204" pitchFamily="34" charset="0"/>
                <a:cs typeface="Mangal" panose="02040503050203030202" pitchFamily="18" charset="0"/>
              </a:rPr>
              <a:t>newPoint</a:t>
            </a:r>
            <a:endParaRPr lang="de-DE" sz="1400" dirty="0">
              <a:latin typeface="Calibri" panose="020F0502020204030204" pitchFamily="34" charset="0"/>
              <a:ea typeface="Calibri" panose="020F0502020204030204" pitchFamily="34" charset="0"/>
              <a:cs typeface="Mangal" panose="02040503050203030202" pitchFamily="18" charset="0"/>
            </a:endParaRP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	</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	</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}Ende </a:t>
            </a:r>
            <a:r>
              <a:rPr lang="de-DE" sz="1400" dirty="0" err="1">
                <a:latin typeface="Calibri" panose="020F0502020204030204" pitchFamily="34" charset="0"/>
                <a:ea typeface="Calibri" panose="020F0502020204030204" pitchFamily="34" charset="0"/>
                <a:cs typeface="Mangal" panose="02040503050203030202" pitchFamily="18" charset="0"/>
              </a:rPr>
              <a:t>while</a:t>
            </a:r>
            <a:endParaRPr lang="de-DE" sz="1400" dirty="0">
              <a:latin typeface="Calibri" panose="020F0502020204030204" pitchFamily="34" charset="0"/>
              <a:ea typeface="Calibri" panose="020F0502020204030204" pitchFamily="34" charset="0"/>
              <a:cs typeface="Mangal" panose="02040503050203030202" pitchFamily="18" charset="0"/>
            </a:endParaRPr>
          </a:p>
          <a:p>
            <a:pPr>
              <a:lnSpc>
                <a:spcPct val="115000"/>
              </a:lnSpc>
            </a:pPr>
            <a:endParaRPr lang="de-DE" sz="1400" dirty="0">
              <a:latin typeface="Calibri" panose="020F0502020204030204" pitchFamily="34" charset="0"/>
              <a:ea typeface="Calibri" panose="020F0502020204030204" pitchFamily="34" charset="0"/>
              <a:cs typeface="Mangal" panose="02040503050203030202" pitchFamily="18" charset="0"/>
            </a:endParaRP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%kürzesten Pfad ausgeben</a:t>
            </a:r>
          </a:p>
          <a:p>
            <a:pPr>
              <a:lnSpc>
                <a:spcPct val="115000"/>
              </a:lnSpc>
            </a:pPr>
            <a:r>
              <a:rPr lang="de-DE" sz="1400" dirty="0" err="1">
                <a:latin typeface="Calibri" panose="020F0502020204030204" pitchFamily="34" charset="0"/>
                <a:ea typeface="Calibri" panose="020F0502020204030204" pitchFamily="34" charset="0"/>
                <a:cs typeface="Mangal" panose="02040503050203030202" pitchFamily="18" charset="0"/>
              </a:rPr>
              <a:t>getPath</a:t>
            </a:r>
            <a:r>
              <a:rPr lang="de-DE" sz="1400" dirty="0">
                <a:latin typeface="Calibri" panose="020F0502020204030204" pitchFamily="34" charset="0"/>
                <a:ea typeface="Calibri" panose="020F0502020204030204" pitchFamily="34" charset="0"/>
                <a:cs typeface="Mangal" panose="02040503050203030202" pitchFamily="18" charset="0"/>
              </a:rPr>
              <a:t>()</a:t>
            </a:r>
          </a:p>
          <a:p>
            <a:pPr>
              <a:lnSpc>
                <a:spcPct val="115000"/>
              </a:lnSpc>
            </a:pPr>
            <a:endParaRPr lang="de-DE" sz="1400" dirty="0">
              <a:latin typeface="Calibri" panose="020F0502020204030204" pitchFamily="34" charset="0"/>
              <a:ea typeface="Calibri" panose="020F0502020204030204" pitchFamily="34" charset="0"/>
              <a:cs typeface="Mangal" panose="02040503050203030202" pitchFamily="18" charset="0"/>
            </a:endParaRP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zurücksetzen von </a:t>
            </a:r>
            <a:r>
              <a:rPr lang="de-DE" sz="1400" dirty="0" err="1">
                <a:latin typeface="Calibri" panose="020F0502020204030204" pitchFamily="34" charset="0"/>
                <a:ea typeface="Calibri" panose="020F0502020204030204" pitchFamily="34" charset="0"/>
                <a:cs typeface="Mangal" panose="02040503050203030202" pitchFamily="18" charset="0"/>
              </a:rPr>
              <a:t>Prio</a:t>
            </a:r>
            <a:r>
              <a:rPr lang="de-DE" sz="1400" dirty="0">
                <a:latin typeface="Calibri" panose="020F0502020204030204" pitchFamily="34" charset="0"/>
                <a:ea typeface="Calibri" panose="020F0502020204030204" pitchFamily="34" charset="0"/>
                <a:cs typeface="Mangal" panose="02040503050203030202" pitchFamily="18" charset="0"/>
              </a:rPr>
              <a:t>, Tiefe und </a:t>
            </a:r>
            <a:r>
              <a:rPr lang="de-DE" sz="1400" dirty="0" err="1">
                <a:latin typeface="Calibri" panose="020F0502020204030204" pitchFamily="34" charset="0"/>
                <a:ea typeface="Calibri" panose="020F0502020204030204" pitchFamily="34" charset="0"/>
                <a:cs typeface="Mangal" panose="02040503050203030202" pitchFamily="18" charset="0"/>
              </a:rPr>
              <a:t>EndFlags</a:t>
            </a:r>
            <a:endParaRPr lang="de-DE" sz="1400" dirty="0">
              <a:latin typeface="Calibri" panose="020F0502020204030204" pitchFamily="34" charset="0"/>
              <a:ea typeface="Calibri" panose="020F0502020204030204" pitchFamily="34" charset="0"/>
              <a:cs typeface="Mangal" panose="02040503050203030202" pitchFamily="18" charset="0"/>
            </a:endParaRPr>
          </a:p>
          <a:p>
            <a:pPr>
              <a:lnSpc>
                <a:spcPct val="115000"/>
              </a:lnSpc>
            </a:pPr>
            <a:endParaRPr lang="de-DE" sz="2000" dirty="0"/>
          </a:p>
        </p:txBody>
      </p:sp>
      <p:sp>
        <p:nvSpPr>
          <p:cNvPr id="4" name="Rechteck 3">
            <a:extLst>
              <a:ext uri="{FF2B5EF4-FFF2-40B4-BE49-F238E27FC236}">
                <a16:creationId xmlns:a16="http://schemas.microsoft.com/office/drawing/2014/main" id="{66AE7B36-911C-996F-9BE4-3FCED9A02F1B}"/>
              </a:ext>
            </a:extLst>
          </p:cNvPr>
          <p:cNvSpPr/>
          <p:nvPr/>
        </p:nvSpPr>
        <p:spPr>
          <a:xfrm>
            <a:off x="185390" y="1067098"/>
            <a:ext cx="5725216" cy="5495222"/>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de-DE"/>
          </a:p>
        </p:txBody>
      </p:sp>
      <p:sp>
        <p:nvSpPr>
          <p:cNvPr id="5" name="Rechteck 4">
            <a:extLst>
              <a:ext uri="{FF2B5EF4-FFF2-40B4-BE49-F238E27FC236}">
                <a16:creationId xmlns:a16="http://schemas.microsoft.com/office/drawing/2014/main" id="{286FA838-1216-CDC2-6CF9-91540FFFAF87}"/>
              </a:ext>
            </a:extLst>
          </p:cNvPr>
          <p:cNvSpPr/>
          <p:nvPr/>
        </p:nvSpPr>
        <p:spPr>
          <a:xfrm>
            <a:off x="6134360" y="1067098"/>
            <a:ext cx="5725216" cy="5495222"/>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de-DE"/>
          </a:p>
        </p:txBody>
      </p:sp>
    </p:spTree>
    <p:extLst>
      <p:ext uri="{BB962C8B-B14F-4D97-AF65-F5344CB8AC3E}">
        <p14:creationId xmlns:p14="http://schemas.microsoft.com/office/powerpoint/2010/main" val="26080603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err="1"/>
              <a:t>findPath</a:t>
            </a:r>
            <a:r>
              <a:rPr lang="de-DE" b="1" dirty="0"/>
              <a:t>(mit Treppen und </a:t>
            </a:r>
            <a:r>
              <a:rPr lang="de-DE" b="1" dirty="0" err="1"/>
              <a:t>Fahstühle</a:t>
            </a:r>
            <a:r>
              <a:rPr lang="de-DE" b="1" dirty="0"/>
              <a:t>)</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pic>
        <p:nvPicPr>
          <p:cNvPr id="4" name="Grafik 3">
            <a:extLst>
              <a:ext uri="{FF2B5EF4-FFF2-40B4-BE49-F238E27FC236}">
                <a16:creationId xmlns:a16="http://schemas.microsoft.com/office/drawing/2014/main" id="{6FC926AA-4093-72AC-2459-6C049DB4F33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93104" y="990505"/>
            <a:ext cx="9805790" cy="5650055"/>
          </a:xfrm>
          <a:prstGeom prst="rect">
            <a:avLst/>
          </a:prstGeom>
        </p:spPr>
      </p:pic>
    </p:spTree>
    <p:extLst>
      <p:ext uri="{BB962C8B-B14F-4D97-AF65-F5344CB8AC3E}">
        <p14:creationId xmlns:p14="http://schemas.microsoft.com/office/powerpoint/2010/main" val="6565049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2313418" cy="3231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dirty="0"/>
              <a:t>Domänenmodell</a:t>
            </a:r>
            <a:endParaRPr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pic>
        <p:nvPicPr>
          <p:cNvPr id="3" name="Grafik 2">
            <a:extLst>
              <a:ext uri="{FF2B5EF4-FFF2-40B4-BE49-F238E27FC236}">
                <a16:creationId xmlns:a16="http://schemas.microsoft.com/office/drawing/2014/main" id="{34A15DF5-3FAF-97D9-A6C7-F8EAB57C426F}"/>
              </a:ext>
            </a:extLst>
          </p:cNvPr>
          <p:cNvPicPr>
            <a:picLocks noChangeAspect="1"/>
          </p:cNvPicPr>
          <p:nvPr/>
        </p:nvPicPr>
        <p:blipFill rotWithShape="1">
          <a:blip r:embed="rId3"/>
          <a:srcRect t="8857"/>
          <a:stretch/>
        </p:blipFill>
        <p:spPr>
          <a:xfrm>
            <a:off x="-34854" y="969292"/>
            <a:ext cx="12074184" cy="5015419"/>
          </a:xfrm>
          <a:prstGeom prst="rect">
            <a:avLst/>
          </a:prstGeom>
        </p:spPr>
      </p:pic>
      <p:pic>
        <p:nvPicPr>
          <p:cNvPr id="8" name="Grafik 7">
            <a:extLst>
              <a:ext uri="{FF2B5EF4-FFF2-40B4-BE49-F238E27FC236}">
                <a16:creationId xmlns:a16="http://schemas.microsoft.com/office/drawing/2014/main" id="{B0D91D5A-60D2-E087-CE2D-316B064AC2FA}"/>
              </a:ext>
            </a:extLst>
          </p:cNvPr>
          <p:cNvPicPr>
            <a:picLocks noChangeAspect="1"/>
          </p:cNvPicPr>
          <p:nvPr/>
        </p:nvPicPr>
        <p:blipFill rotWithShape="1">
          <a:blip r:embed="rId4">
            <a:extLst>
              <a:ext uri="{28A0092B-C50C-407E-A947-70E740481C1C}">
                <a14:useLocalDpi xmlns:a14="http://schemas.microsoft.com/office/drawing/2010/main" val="0"/>
              </a:ext>
            </a:extLst>
          </a:blip>
          <a:srcRect l="3293" t="87430" r="64781" b="3902"/>
          <a:stretch/>
        </p:blipFill>
        <p:spPr>
          <a:xfrm>
            <a:off x="423607" y="5765521"/>
            <a:ext cx="4103532" cy="628216"/>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err="1"/>
              <a:t>findPath</a:t>
            </a:r>
            <a:r>
              <a:rPr lang="de-DE" b="1" dirty="0"/>
              <a:t>(nur Treppen)</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pic>
        <p:nvPicPr>
          <p:cNvPr id="4" name="Grafik 3">
            <a:extLst>
              <a:ext uri="{FF2B5EF4-FFF2-40B4-BE49-F238E27FC236}">
                <a16:creationId xmlns:a16="http://schemas.microsoft.com/office/drawing/2014/main" id="{6FC926AA-4093-72AC-2459-6C049DB4F33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93104" y="990505"/>
            <a:ext cx="9805790" cy="5650054"/>
          </a:xfrm>
          <a:prstGeom prst="rect">
            <a:avLst/>
          </a:prstGeom>
        </p:spPr>
      </p:pic>
    </p:spTree>
    <p:extLst>
      <p:ext uri="{BB962C8B-B14F-4D97-AF65-F5344CB8AC3E}">
        <p14:creationId xmlns:p14="http://schemas.microsoft.com/office/powerpoint/2010/main" val="23400238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a:t>Selektion von Teilen des 3D-Modells</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pic>
        <p:nvPicPr>
          <p:cNvPr id="6" name="Grafik 5" descr="Ein Bild, das Text enthält.&#10;&#10;Automatisch generierte Beschreibung">
            <a:extLst>
              <a:ext uri="{FF2B5EF4-FFF2-40B4-BE49-F238E27FC236}">
                <a16:creationId xmlns:a16="http://schemas.microsoft.com/office/drawing/2014/main" id="{257DAAC1-07DE-0262-2BDC-DAECA298F7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52152" y="1160859"/>
            <a:ext cx="7487695" cy="5029902"/>
          </a:xfrm>
          <a:prstGeom prst="rect">
            <a:avLst/>
          </a:prstGeom>
        </p:spPr>
      </p:pic>
    </p:spTree>
    <p:extLst>
      <p:ext uri="{BB962C8B-B14F-4D97-AF65-F5344CB8AC3E}">
        <p14:creationId xmlns:p14="http://schemas.microsoft.com/office/powerpoint/2010/main" val="40897611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a:t>Warum </a:t>
            </a:r>
            <a:r>
              <a:rPr lang="de-DE" b="1" dirty="0" err="1"/>
              <a:t>React</a:t>
            </a:r>
            <a:r>
              <a:rPr lang="de-DE" b="1" dirty="0"/>
              <a:t> </a:t>
            </a:r>
            <a:r>
              <a:rPr lang="de-DE" b="1" dirty="0" err="1"/>
              <a:t>Js</a:t>
            </a:r>
            <a:r>
              <a:rPr lang="de-DE" b="1" dirty="0"/>
              <a:t>?</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grpSp>
        <p:nvGrpSpPr>
          <p:cNvPr id="8" name="Gruppieren 7">
            <a:extLst>
              <a:ext uri="{FF2B5EF4-FFF2-40B4-BE49-F238E27FC236}">
                <a16:creationId xmlns:a16="http://schemas.microsoft.com/office/drawing/2014/main" id="{0CC965E8-9A13-6C67-DBAC-9DB274A257DC}"/>
              </a:ext>
            </a:extLst>
          </p:cNvPr>
          <p:cNvGrpSpPr/>
          <p:nvPr/>
        </p:nvGrpSpPr>
        <p:grpSpPr>
          <a:xfrm>
            <a:off x="3183802" y="1263045"/>
            <a:ext cx="5824396" cy="4617154"/>
            <a:chOff x="3068836" y="1160859"/>
            <a:chExt cx="5824396" cy="4617154"/>
          </a:xfrm>
        </p:grpSpPr>
        <p:pic>
          <p:nvPicPr>
            <p:cNvPr id="5" name="Grafik 4">
              <a:extLst>
                <a:ext uri="{FF2B5EF4-FFF2-40B4-BE49-F238E27FC236}">
                  <a16:creationId xmlns:a16="http://schemas.microsoft.com/office/drawing/2014/main" id="{3A81D7BB-6EEA-1115-32E3-EE5CE4D28C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55087" y="1160859"/>
              <a:ext cx="3251895" cy="1091986"/>
            </a:xfrm>
            <a:prstGeom prst="rect">
              <a:avLst/>
            </a:prstGeom>
          </p:spPr>
        </p:pic>
        <p:pic>
          <p:nvPicPr>
            <p:cNvPr id="7" name="Grafik 6">
              <a:extLst>
                <a:ext uri="{FF2B5EF4-FFF2-40B4-BE49-F238E27FC236}">
                  <a16:creationId xmlns:a16="http://schemas.microsoft.com/office/drawing/2014/main" id="{F33A7AD2-0961-933D-46FF-BAD724997AD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68836" y="2598484"/>
              <a:ext cx="5824396" cy="3179529"/>
            </a:xfrm>
            <a:prstGeom prst="rect">
              <a:avLst/>
            </a:prstGeom>
          </p:spPr>
        </p:pic>
      </p:grpSp>
    </p:spTree>
    <p:extLst>
      <p:ext uri="{BB962C8B-B14F-4D97-AF65-F5344CB8AC3E}">
        <p14:creationId xmlns:p14="http://schemas.microsoft.com/office/powerpoint/2010/main" val="187332844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1506823" cy="3231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nchor="ctr">
            <a:spAutoFit/>
          </a:bodyPr>
          <a:lstStyle>
            <a:lvl1pPr algn="l">
              <a:defRPr sz="2100" b="0">
                <a:latin typeface="Roboto Slab Bold"/>
                <a:ea typeface="Roboto Slab Bold"/>
                <a:cs typeface="Roboto Slab Bold"/>
                <a:sym typeface="Roboto Slab Bold"/>
              </a:defRPr>
            </a:lvl1pPr>
          </a:lstStyle>
          <a:p>
            <a:r>
              <a:rPr lang="de-DE" b="1" dirty="0"/>
              <a:t>Projektplan</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pic>
        <p:nvPicPr>
          <p:cNvPr id="18" name="Grafik 17">
            <a:extLst>
              <a:ext uri="{FF2B5EF4-FFF2-40B4-BE49-F238E27FC236}">
                <a16:creationId xmlns:a16="http://schemas.microsoft.com/office/drawing/2014/main" id="{C88E600A-3643-BE66-FD03-43B506D60C99}"/>
              </a:ext>
            </a:extLst>
          </p:cNvPr>
          <p:cNvPicPr>
            <a:picLocks noChangeAspect="1"/>
          </p:cNvPicPr>
          <p:nvPr/>
        </p:nvPicPr>
        <p:blipFill>
          <a:blip r:embed="rId3"/>
          <a:stretch>
            <a:fillRect/>
          </a:stretch>
        </p:blipFill>
        <p:spPr>
          <a:xfrm>
            <a:off x="1025425" y="1158917"/>
            <a:ext cx="9953625" cy="5308120"/>
          </a:xfrm>
          <a:prstGeom prst="rect">
            <a:avLst/>
          </a:prstGeom>
        </p:spPr>
      </p:pic>
      <p:pic>
        <p:nvPicPr>
          <p:cNvPr id="12" name="Grafik 11">
            <a:extLst>
              <a:ext uri="{FF2B5EF4-FFF2-40B4-BE49-F238E27FC236}">
                <a16:creationId xmlns:a16="http://schemas.microsoft.com/office/drawing/2014/main" id="{E6736716-7A23-89F1-A99D-76ED25AE6095}"/>
              </a:ext>
            </a:extLst>
          </p:cNvPr>
          <p:cNvPicPr>
            <a:picLocks noChangeAspect="1"/>
          </p:cNvPicPr>
          <p:nvPr/>
        </p:nvPicPr>
        <p:blipFill>
          <a:blip r:embed="rId4"/>
          <a:stretch>
            <a:fillRect/>
          </a:stretch>
        </p:blipFill>
        <p:spPr>
          <a:xfrm>
            <a:off x="9587805" y="5667370"/>
            <a:ext cx="2331876" cy="898929"/>
          </a:xfrm>
          <a:prstGeom prst="rect">
            <a:avLst/>
          </a:prstGeom>
        </p:spPr>
      </p:pic>
    </p:spTree>
    <p:extLst>
      <p:ext uri="{BB962C8B-B14F-4D97-AF65-F5344CB8AC3E}">
        <p14:creationId xmlns:p14="http://schemas.microsoft.com/office/powerpoint/2010/main" val="4742990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a:t>Nächste Schritte</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3" name="Textfeld 2">
            <a:extLst>
              <a:ext uri="{FF2B5EF4-FFF2-40B4-BE49-F238E27FC236}">
                <a16:creationId xmlns:a16="http://schemas.microsoft.com/office/drawing/2014/main" id="{F8D99334-138C-085A-F0D6-5C7E0C862460}"/>
              </a:ext>
            </a:extLst>
          </p:cNvPr>
          <p:cNvSpPr txBox="1"/>
          <p:nvPr/>
        </p:nvSpPr>
        <p:spPr>
          <a:xfrm>
            <a:off x="1155561" y="1603699"/>
            <a:ext cx="9259410" cy="3340145"/>
          </a:xfrm>
          <a:prstGeom prst="rect">
            <a:avLst/>
          </a:prstGeom>
          <a:noFill/>
        </p:spPr>
        <p:txBody>
          <a:bodyPr wrap="square" rtlCol="0">
            <a:spAutoFit/>
          </a:bodyPr>
          <a:lstStyle/>
          <a:p>
            <a:pPr marL="285750" indent="-285750">
              <a:lnSpc>
                <a:spcPct val="115000"/>
              </a:lnSpc>
              <a:spcAft>
                <a:spcPts val="800"/>
              </a:spcAft>
              <a:buFont typeface="Arial" panose="020B0604020202020204" pitchFamily="34" charset="0"/>
              <a:buChar char="•"/>
            </a:pPr>
            <a:r>
              <a:rPr lang="de-DE" sz="1800" dirty="0">
                <a:effectLst/>
                <a:latin typeface="Calibri" panose="020F0502020204030204" pitchFamily="34" charset="0"/>
                <a:ea typeface="Calibri" panose="020F0502020204030204" pitchFamily="34" charset="0"/>
                <a:cs typeface="Mangal" panose="02040503050203030202" pitchFamily="18" charset="0"/>
              </a:rPr>
              <a:t>Unabhängige Transformation der Kameras</a:t>
            </a:r>
          </a:p>
          <a:p>
            <a:pPr marL="285750" indent="-285750">
              <a:lnSpc>
                <a:spcPct val="115000"/>
              </a:lnSpc>
              <a:spcAft>
                <a:spcPts val="800"/>
              </a:spcAft>
              <a:buFont typeface="Arial" panose="020B0604020202020204" pitchFamily="34" charset="0"/>
              <a:buChar char="•"/>
            </a:pPr>
            <a:r>
              <a:rPr lang="de-DE" sz="1800" dirty="0">
                <a:effectLst/>
                <a:latin typeface="Calibri" panose="020F0502020204030204" pitchFamily="34" charset="0"/>
                <a:ea typeface="Calibri" panose="020F0502020204030204" pitchFamily="34" charset="0"/>
                <a:cs typeface="Mangal" panose="02040503050203030202" pitchFamily="18" charset="0"/>
              </a:rPr>
              <a:t>Live-Generierung des </a:t>
            </a:r>
            <a:r>
              <a:rPr lang="de-DE" dirty="0">
                <a:latin typeface="Calibri" panose="020F0502020204030204" pitchFamily="34" charset="0"/>
                <a:ea typeface="Calibri" panose="020F0502020204030204" pitchFamily="34" charset="0"/>
                <a:cs typeface="Mangal" panose="02040503050203030202" pitchFamily="18" charset="0"/>
              </a:rPr>
              <a:t>P</a:t>
            </a:r>
            <a:r>
              <a:rPr lang="de-DE" sz="1800" dirty="0">
                <a:effectLst/>
                <a:latin typeface="Calibri" panose="020F0502020204030204" pitchFamily="34" charset="0"/>
                <a:ea typeface="Calibri" panose="020F0502020204030204" pitchFamily="34" charset="0"/>
                <a:cs typeface="Mangal" panose="02040503050203030202" pitchFamily="18" charset="0"/>
              </a:rPr>
              <a:t>fads im zusammengeführten Code</a:t>
            </a:r>
          </a:p>
          <a:p>
            <a:pPr marL="285750" indent="-285750">
              <a:lnSpc>
                <a:spcPct val="115000"/>
              </a:lnSpc>
              <a:spcAft>
                <a:spcPts val="800"/>
              </a:spcAft>
              <a:buFont typeface="Arial" panose="020B0604020202020204" pitchFamily="34" charset="0"/>
              <a:buChar char="•"/>
            </a:pPr>
            <a:r>
              <a:rPr lang="de-DE" dirty="0">
                <a:latin typeface="Calibri" panose="020F0502020204030204" pitchFamily="34" charset="0"/>
                <a:ea typeface="Calibri" panose="020F0502020204030204" pitchFamily="34" charset="0"/>
                <a:cs typeface="Mangal" panose="02040503050203030202" pitchFamily="18" charset="0"/>
              </a:rPr>
              <a:t>Implementieren der Usereingabe/Interface</a:t>
            </a:r>
          </a:p>
          <a:p>
            <a:pPr marL="285750" indent="-285750">
              <a:lnSpc>
                <a:spcPct val="115000"/>
              </a:lnSpc>
              <a:spcAft>
                <a:spcPts val="800"/>
              </a:spcAft>
              <a:buFont typeface="Arial" panose="020B0604020202020204" pitchFamily="34" charset="0"/>
              <a:buChar char="•"/>
            </a:pPr>
            <a:r>
              <a:rPr lang="de-DE" sz="1800" dirty="0">
                <a:effectLst/>
                <a:latin typeface="Calibri" panose="020F0502020204030204" pitchFamily="34" charset="0"/>
                <a:ea typeface="Calibri" panose="020F0502020204030204" pitchFamily="34" charset="0"/>
                <a:cs typeface="Mangal" panose="02040503050203030202" pitchFamily="18" charset="0"/>
              </a:rPr>
              <a:t>Optimierung der Karten</a:t>
            </a:r>
            <a:r>
              <a:rPr lang="de-DE" dirty="0">
                <a:latin typeface="Calibri" panose="020F0502020204030204" pitchFamily="34" charset="0"/>
                <a:ea typeface="Calibri" panose="020F0502020204030204" pitchFamily="34" charset="0"/>
                <a:cs typeface="Mangal" panose="02040503050203030202" pitchFamily="18" charset="0"/>
              </a:rPr>
              <a:t>g</a:t>
            </a:r>
            <a:r>
              <a:rPr lang="de-DE" sz="1800" dirty="0">
                <a:effectLst/>
                <a:latin typeface="Calibri" panose="020F0502020204030204" pitchFamily="34" charset="0"/>
                <a:ea typeface="Calibri" panose="020F0502020204030204" pitchFamily="34" charset="0"/>
                <a:cs typeface="Mangal" panose="02040503050203030202" pitchFamily="18" charset="0"/>
              </a:rPr>
              <a:t>estaltung</a:t>
            </a:r>
          </a:p>
          <a:p>
            <a:pPr marL="285750" indent="-285750">
              <a:lnSpc>
                <a:spcPct val="115000"/>
              </a:lnSpc>
              <a:spcAft>
                <a:spcPts val="800"/>
              </a:spcAft>
              <a:buFont typeface="Arial" panose="020B0604020202020204" pitchFamily="34" charset="0"/>
              <a:buChar char="•"/>
            </a:pPr>
            <a:r>
              <a:rPr lang="de-DE" sz="1800" dirty="0">
                <a:effectLst/>
                <a:latin typeface="Calibri" panose="020F0502020204030204" pitchFamily="34" charset="0"/>
                <a:ea typeface="Calibri" panose="020F0502020204030204" pitchFamily="34" charset="0"/>
                <a:cs typeface="Mangal" panose="02040503050203030202" pitchFamily="18" charset="0"/>
              </a:rPr>
              <a:t>Auf </a:t>
            </a:r>
            <a:r>
              <a:rPr lang="de-DE" dirty="0">
                <a:latin typeface="Calibri" panose="020F0502020204030204" pitchFamily="34" charset="0"/>
                <a:ea typeface="Calibri" panose="020F0502020204030204" pitchFamily="34" charset="0"/>
                <a:cs typeface="Mangal" panose="02040503050203030202" pitchFamily="18" charset="0"/>
              </a:rPr>
              <a:t>m</a:t>
            </a:r>
            <a:r>
              <a:rPr lang="de-DE" sz="1800" dirty="0">
                <a:effectLst/>
                <a:latin typeface="Calibri" panose="020F0502020204030204" pitchFamily="34" charset="0"/>
                <a:ea typeface="Calibri" panose="020F0502020204030204" pitchFamily="34" charset="0"/>
                <a:cs typeface="Mangal" panose="02040503050203030202" pitchFamily="18" charset="0"/>
              </a:rPr>
              <a:t>obilen Geräten testen</a:t>
            </a:r>
          </a:p>
          <a:p>
            <a:pPr marL="285750" indent="-285750">
              <a:lnSpc>
                <a:spcPct val="115000"/>
              </a:lnSpc>
              <a:spcAft>
                <a:spcPts val="800"/>
              </a:spcAft>
              <a:buFont typeface="Arial" panose="020B0604020202020204" pitchFamily="34" charset="0"/>
              <a:buChar char="•"/>
            </a:pPr>
            <a:r>
              <a:rPr lang="de-DE" dirty="0">
                <a:latin typeface="Calibri" panose="020F0502020204030204" pitchFamily="34" charset="0"/>
                <a:ea typeface="Calibri" panose="020F0502020204030204" pitchFamily="34" charset="0"/>
                <a:cs typeface="Mangal" panose="02040503050203030202" pitchFamily="18" charset="0"/>
              </a:rPr>
              <a:t>Erstellen des wissenschaftlichen Posters</a:t>
            </a:r>
          </a:p>
          <a:p>
            <a:pPr marL="285750" indent="-285750">
              <a:lnSpc>
                <a:spcPct val="115000"/>
              </a:lnSpc>
              <a:spcAft>
                <a:spcPts val="800"/>
              </a:spcAft>
              <a:buFont typeface="Arial" panose="020B0604020202020204" pitchFamily="34" charset="0"/>
              <a:buChar char="•"/>
            </a:pPr>
            <a:endParaRPr lang="de-DE" dirty="0">
              <a:effectLst/>
              <a:latin typeface="Calibri" panose="020F0502020204030204" pitchFamily="34" charset="0"/>
              <a:ea typeface="Calibri" panose="020F0502020204030204" pitchFamily="34" charset="0"/>
              <a:cs typeface="Mangal" panose="02040503050203030202" pitchFamily="18" charset="0"/>
            </a:endParaRPr>
          </a:p>
          <a:p>
            <a:pPr>
              <a:lnSpc>
                <a:spcPct val="115000"/>
              </a:lnSpc>
              <a:spcAft>
                <a:spcPts val="800"/>
              </a:spcAft>
            </a:pPr>
            <a:endParaRPr lang="de-DE" sz="1800" dirty="0">
              <a:effectLst/>
              <a:latin typeface="Calibri" panose="020F0502020204030204" pitchFamily="34" charset="0"/>
              <a:ea typeface="Calibri" panose="020F0502020204030204" pitchFamily="34" charset="0"/>
              <a:cs typeface="Mangal" panose="02040503050203030202" pitchFamily="18" charset="0"/>
            </a:endParaRPr>
          </a:p>
        </p:txBody>
      </p:sp>
    </p:spTree>
    <p:extLst>
      <p:ext uri="{BB962C8B-B14F-4D97-AF65-F5344CB8AC3E}">
        <p14:creationId xmlns:p14="http://schemas.microsoft.com/office/powerpoint/2010/main" val="302110193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594"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595"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596"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597"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598"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599"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600"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01"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602"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03"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604"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605"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06"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07"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08"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09"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10"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11"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12"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13"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14"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15"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16"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17"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18"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19"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20"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21"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628" name="Gruppieren"/>
          <p:cNvGrpSpPr/>
          <p:nvPr/>
        </p:nvGrpSpPr>
        <p:grpSpPr>
          <a:xfrm>
            <a:off x="1524000" y="6786562"/>
            <a:ext cx="9144000" cy="178594"/>
            <a:chOff x="0" y="0"/>
            <a:chExt cx="13004800" cy="254000"/>
          </a:xfrm>
        </p:grpSpPr>
        <p:sp>
          <p:nvSpPr>
            <p:cNvPr id="622"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623"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624"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625"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626"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627"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629" name="Linie"/>
          <p:cNvSpPr/>
          <p:nvPr/>
        </p:nvSpPr>
        <p:spPr>
          <a:xfrm>
            <a:off x="2059781" y="3040559"/>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630" name="Vielleicht braucht man manchmal einen kleinen Untertitel oder eine Erläuterung oder, wie in meinem Fall, einfach ein bisschen Text."/>
          <p:cNvSpPr txBox="1"/>
          <p:nvPr/>
        </p:nvSpPr>
        <p:spPr>
          <a:xfrm>
            <a:off x="2063274" y="3237012"/>
            <a:ext cx="5082244" cy="2769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lvl1pPr algn="l">
              <a:defRPr sz="1700" b="0">
                <a:latin typeface="PT Sans"/>
                <a:ea typeface="PT Sans"/>
                <a:cs typeface="PT Sans"/>
                <a:sym typeface="PT Sans"/>
              </a:defRPr>
            </a:lvl1pPr>
          </a:lstStyle>
          <a:p>
            <a:r>
              <a:rPr lang="de-DE" sz="1800" dirty="0">
                <a:solidFill>
                  <a:schemeClr val="tx1"/>
                </a:solidFill>
              </a:rPr>
              <a:t>Campus Karte - </a:t>
            </a:r>
            <a:r>
              <a:rPr lang="de-DE" sz="1800" dirty="0"/>
              <a:t>Entwicklungsprojekt WS22</a:t>
            </a:r>
          </a:p>
        </p:txBody>
      </p:sp>
      <p:sp>
        <p:nvSpPr>
          <p:cNvPr id="631" name="Titel der Präsentation"/>
          <p:cNvSpPr txBox="1"/>
          <p:nvPr/>
        </p:nvSpPr>
        <p:spPr>
          <a:xfrm>
            <a:off x="2064246" y="2396443"/>
            <a:ext cx="6688337" cy="44319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b">
            <a:spAutoFit/>
          </a:bodyPr>
          <a:lstStyle>
            <a:lvl1pPr algn="l">
              <a:lnSpc>
                <a:spcPct val="90000"/>
              </a:lnSpc>
              <a:defRPr sz="2700" b="0">
                <a:solidFill>
                  <a:srgbClr val="2B2B2B"/>
                </a:solidFill>
                <a:latin typeface="Roboto Slab Bold"/>
                <a:ea typeface="Roboto Slab Bold"/>
                <a:cs typeface="Roboto Slab Bold"/>
                <a:sym typeface="Roboto Slab Bold"/>
              </a:defRPr>
            </a:lvl1pPr>
          </a:lstStyle>
          <a:p>
            <a:r>
              <a:rPr lang="de-DE" sz="3200" dirty="0">
                <a:solidFill>
                  <a:schemeClr val="tx1"/>
                </a:solidFill>
              </a:rPr>
              <a:t>Audit 4</a:t>
            </a:r>
            <a:endParaRPr sz="3200" dirty="0">
              <a:solidFill>
                <a:schemeClr val="tx1"/>
              </a:solidFill>
            </a:endParaRPr>
          </a:p>
        </p:txBody>
      </p:sp>
    </p:spTree>
    <p:extLst>
      <p:ext uri="{BB962C8B-B14F-4D97-AF65-F5344CB8AC3E}">
        <p14:creationId xmlns:p14="http://schemas.microsoft.com/office/powerpoint/2010/main" val="324670381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a:t>Funktionaler Prototyp</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3" name="Textfeld 2">
            <a:extLst>
              <a:ext uri="{FF2B5EF4-FFF2-40B4-BE49-F238E27FC236}">
                <a16:creationId xmlns:a16="http://schemas.microsoft.com/office/drawing/2014/main" id="{F8D99334-138C-085A-F0D6-5C7E0C862460}"/>
              </a:ext>
            </a:extLst>
          </p:cNvPr>
          <p:cNvSpPr txBox="1"/>
          <p:nvPr/>
        </p:nvSpPr>
        <p:spPr>
          <a:xfrm>
            <a:off x="1155561" y="1603699"/>
            <a:ext cx="9259410" cy="2076722"/>
          </a:xfrm>
          <a:prstGeom prst="rect">
            <a:avLst/>
          </a:prstGeom>
          <a:noFill/>
        </p:spPr>
        <p:txBody>
          <a:bodyPr wrap="square" rtlCol="0">
            <a:spAutoFit/>
          </a:bodyPr>
          <a:lstStyle/>
          <a:p>
            <a:pPr marL="285750" indent="-285750">
              <a:lnSpc>
                <a:spcPct val="115000"/>
              </a:lnSpc>
              <a:spcAft>
                <a:spcPts val="800"/>
              </a:spcAft>
              <a:buFont typeface="Arial" panose="020B0604020202020204" pitchFamily="34" charset="0"/>
              <a:buChar char="•"/>
            </a:pPr>
            <a:r>
              <a:rPr lang="de-DE" dirty="0">
                <a:latin typeface="Calibri" panose="020F0502020204030204" pitchFamily="34" charset="0"/>
                <a:ea typeface="Calibri" panose="020F0502020204030204" pitchFamily="34" charset="0"/>
                <a:cs typeface="Mangal" panose="02040503050203030202" pitchFamily="18" charset="0"/>
              </a:rPr>
              <a:t>E</a:t>
            </a:r>
            <a:r>
              <a:rPr lang="de-DE" dirty="0">
                <a:effectLst/>
                <a:latin typeface="Calibri" panose="020F0502020204030204" pitchFamily="34" charset="0"/>
                <a:ea typeface="Calibri" panose="020F0502020204030204" pitchFamily="34" charset="0"/>
                <a:cs typeface="Mangal" panose="02040503050203030202" pitchFamily="18" charset="0"/>
              </a:rPr>
              <a:t>rster Prototyp</a:t>
            </a:r>
          </a:p>
          <a:p>
            <a:pPr marL="285750" indent="-285750">
              <a:lnSpc>
                <a:spcPct val="115000"/>
              </a:lnSpc>
              <a:spcAft>
                <a:spcPts val="800"/>
              </a:spcAft>
              <a:buFont typeface="Arial" panose="020B0604020202020204" pitchFamily="34" charset="0"/>
              <a:buChar char="•"/>
            </a:pPr>
            <a:r>
              <a:rPr lang="de-DE" dirty="0">
                <a:effectLst/>
                <a:latin typeface="Calibri" panose="020F0502020204030204" pitchFamily="34" charset="0"/>
                <a:ea typeface="Calibri" panose="020F0502020204030204" pitchFamily="34" charset="0"/>
                <a:cs typeface="Mangal" panose="02040503050203030202" pitchFamily="18" charset="0"/>
              </a:rPr>
              <a:t>Beim zusammenführen sind noch Fehler im Programm aufgefallen</a:t>
            </a:r>
          </a:p>
          <a:p>
            <a:pPr>
              <a:lnSpc>
                <a:spcPct val="115000"/>
              </a:lnSpc>
              <a:spcAft>
                <a:spcPts val="800"/>
              </a:spcAft>
            </a:pPr>
            <a:endParaRPr lang="de-DE" dirty="0">
              <a:effectLst/>
              <a:latin typeface="Calibri" panose="020F0502020204030204" pitchFamily="34" charset="0"/>
              <a:ea typeface="Calibri" panose="020F0502020204030204" pitchFamily="34" charset="0"/>
              <a:cs typeface="Mangal" panose="02040503050203030202" pitchFamily="18" charset="0"/>
            </a:endParaRPr>
          </a:p>
          <a:p>
            <a:pPr marL="285750" indent="-285750">
              <a:lnSpc>
                <a:spcPct val="115000"/>
              </a:lnSpc>
              <a:spcAft>
                <a:spcPts val="800"/>
              </a:spcAft>
              <a:buFont typeface="Arial" panose="020B0604020202020204" pitchFamily="34" charset="0"/>
              <a:buChar char="•"/>
            </a:pPr>
            <a:endParaRPr lang="de-DE" dirty="0">
              <a:effectLst/>
              <a:latin typeface="Calibri" panose="020F0502020204030204" pitchFamily="34" charset="0"/>
              <a:ea typeface="Calibri" panose="020F0502020204030204" pitchFamily="34" charset="0"/>
              <a:cs typeface="Mangal" panose="02040503050203030202" pitchFamily="18" charset="0"/>
            </a:endParaRPr>
          </a:p>
          <a:p>
            <a:pPr>
              <a:lnSpc>
                <a:spcPct val="115000"/>
              </a:lnSpc>
              <a:spcAft>
                <a:spcPts val="800"/>
              </a:spcAft>
            </a:pPr>
            <a:endParaRPr lang="de-DE" sz="1800" dirty="0">
              <a:effectLst/>
              <a:latin typeface="Calibri" panose="020F0502020204030204" pitchFamily="34" charset="0"/>
              <a:ea typeface="Calibri" panose="020F0502020204030204" pitchFamily="34" charset="0"/>
              <a:cs typeface="Mangal" panose="02040503050203030202" pitchFamily="18" charset="0"/>
            </a:endParaRPr>
          </a:p>
        </p:txBody>
      </p:sp>
      <p:graphicFrame>
        <p:nvGraphicFramePr>
          <p:cNvPr id="4" name="Diagramm 3">
            <a:extLst>
              <a:ext uri="{FF2B5EF4-FFF2-40B4-BE49-F238E27FC236}">
                <a16:creationId xmlns:a16="http://schemas.microsoft.com/office/drawing/2014/main" id="{20762F25-7976-A67B-7685-7F0924144EEF}"/>
              </a:ext>
            </a:extLst>
          </p:cNvPr>
          <p:cNvGraphicFramePr/>
          <p:nvPr>
            <p:extLst>
              <p:ext uri="{D42A27DB-BD31-4B8C-83A1-F6EECF244321}">
                <p14:modId xmlns:p14="http://schemas.microsoft.com/office/powerpoint/2010/main" val="870488633"/>
              </p:ext>
            </p:extLst>
          </p:nvPr>
        </p:nvGraphicFramePr>
        <p:xfrm>
          <a:off x="1155561" y="3917308"/>
          <a:ext cx="8972193" cy="144263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7066633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a:t>Iteration </a:t>
            </a:r>
            <a:r>
              <a:rPr lang="de-DE" b="1" dirty="0" err="1"/>
              <a:t>Pathfinding</a:t>
            </a:r>
            <a:r>
              <a:rPr lang="de-DE" b="1" dirty="0"/>
              <a:t> Algorithmus</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3" name="Textfeld 2">
            <a:extLst>
              <a:ext uri="{FF2B5EF4-FFF2-40B4-BE49-F238E27FC236}">
                <a16:creationId xmlns:a16="http://schemas.microsoft.com/office/drawing/2014/main" id="{F8D99334-138C-085A-F0D6-5C7E0C862460}"/>
              </a:ext>
            </a:extLst>
          </p:cNvPr>
          <p:cNvSpPr txBox="1"/>
          <p:nvPr/>
        </p:nvSpPr>
        <p:spPr>
          <a:xfrm>
            <a:off x="1155561" y="1603699"/>
            <a:ext cx="9259410" cy="1234440"/>
          </a:xfrm>
          <a:prstGeom prst="rect">
            <a:avLst/>
          </a:prstGeom>
          <a:noFill/>
        </p:spPr>
        <p:txBody>
          <a:bodyPr wrap="square" rtlCol="0">
            <a:spAutoFit/>
          </a:bodyPr>
          <a:lstStyle/>
          <a:p>
            <a:pPr marL="285750" indent="-285750">
              <a:lnSpc>
                <a:spcPct val="115000"/>
              </a:lnSpc>
              <a:spcAft>
                <a:spcPts val="800"/>
              </a:spcAft>
              <a:buFont typeface="Arial" panose="020B0604020202020204" pitchFamily="34" charset="0"/>
              <a:buChar char="•"/>
            </a:pPr>
            <a:r>
              <a:rPr lang="de-DE" dirty="0">
                <a:effectLst/>
                <a:latin typeface="Calibri" panose="020F0502020204030204" pitchFamily="34" charset="0"/>
                <a:ea typeface="Calibri" panose="020F0502020204030204" pitchFamily="34" charset="0"/>
                <a:cs typeface="Mangal" panose="02040503050203030202" pitchFamily="18" charset="0"/>
              </a:rPr>
              <a:t>Änderungen </a:t>
            </a:r>
            <a:r>
              <a:rPr lang="de-DE" dirty="0" err="1">
                <a:effectLst/>
                <a:latin typeface="Calibri" panose="020F0502020204030204" pitchFamily="34" charset="0"/>
                <a:ea typeface="Calibri" panose="020F0502020204030204" pitchFamily="34" charset="0"/>
                <a:cs typeface="Mangal" panose="02040503050203030202" pitchFamily="18" charset="0"/>
              </a:rPr>
              <a:t>evtl</a:t>
            </a:r>
            <a:r>
              <a:rPr lang="de-DE" dirty="0">
                <a:effectLst/>
                <a:latin typeface="Calibri" panose="020F0502020204030204" pitchFamily="34" charset="0"/>
                <a:ea typeface="Calibri" panose="020F0502020204030204" pitchFamily="34" charset="0"/>
                <a:cs typeface="Mangal" panose="02040503050203030202" pitchFamily="18" charset="0"/>
              </a:rPr>
              <a:t> Codeschnipsel</a:t>
            </a:r>
          </a:p>
          <a:p>
            <a:pPr marL="285750" indent="-285750">
              <a:lnSpc>
                <a:spcPct val="115000"/>
              </a:lnSpc>
              <a:spcAft>
                <a:spcPts val="800"/>
              </a:spcAft>
              <a:buFont typeface="Arial" panose="020B0604020202020204" pitchFamily="34" charset="0"/>
              <a:buChar char="•"/>
            </a:pPr>
            <a:r>
              <a:rPr lang="de-DE" dirty="0">
                <a:latin typeface="Calibri" panose="020F0502020204030204" pitchFamily="34" charset="0"/>
                <a:ea typeface="Calibri" panose="020F0502020204030204" pitchFamily="34" charset="0"/>
                <a:cs typeface="Mangal" panose="02040503050203030202" pitchFamily="18" charset="0"/>
              </a:rPr>
              <a:t>Sichere Alternative „</a:t>
            </a:r>
            <a:r>
              <a:rPr lang="de-DE" dirty="0" err="1">
                <a:latin typeface="Calibri" panose="020F0502020204030204" pitchFamily="34" charset="0"/>
                <a:ea typeface="Calibri" panose="020F0502020204030204" pitchFamily="34" charset="0"/>
                <a:cs typeface="Mangal" panose="02040503050203030202" pitchFamily="18" charset="0"/>
              </a:rPr>
              <a:t>findPathSimple</a:t>
            </a:r>
            <a:r>
              <a:rPr lang="de-DE" dirty="0">
                <a:latin typeface="Calibri" panose="020F0502020204030204" pitchFamily="34" charset="0"/>
                <a:ea typeface="Calibri" panose="020F0502020204030204" pitchFamily="34" charset="0"/>
                <a:cs typeface="Mangal" panose="02040503050203030202" pitchFamily="18" charset="0"/>
              </a:rPr>
              <a:t>“ eine Vereinfachung wurde genutzt</a:t>
            </a:r>
            <a:endParaRPr lang="de-DE" dirty="0">
              <a:effectLst/>
              <a:latin typeface="Calibri" panose="020F0502020204030204" pitchFamily="34" charset="0"/>
              <a:ea typeface="Calibri" panose="020F0502020204030204" pitchFamily="34" charset="0"/>
              <a:cs typeface="Mangal" panose="02040503050203030202" pitchFamily="18" charset="0"/>
            </a:endParaRPr>
          </a:p>
          <a:p>
            <a:pPr>
              <a:lnSpc>
                <a:spcPct val="115000"/>
              </a:lnSpc>
              <a:spcAft>
                <a:spcPts val="800"/>
              </a:spcAft>
            </a:pPr>
            <a:endParaRPr lang="de-DE" sz="1800" dirty="0">
              <a:effectLst/>
              <a:latin typeface="Calibri" panose="020F0502020204030204" pitchFamily="34" charset="0"/>
              <a:ea typeface="Calibri" panose="020F0502020204030204" pitchFamily="34" charset="0"/>
              <a:cs typeface="Mangal" panose="02040503050203030202" pitchFamily="18" charset="0"/>
            </a:endParaRPr>
          </a:p>
        </p:txBody>
      </p:sp>
      <p:sp>
        <p:nvSpPr>
          <p:cNvPr id="2" name="Textfeld 1">
            <a:extLst>
              <a:ext uri="{FF2B5EF4-FFF2-40B4-BE49-F238E27FC236}">
                <a16:creationId xmlns:a16="http://schemas.microsoft.com/office/drawing/2014/main" id="{FF7D7335-F52D-D688-F5AA-1A9C5EE198C4}"/>
              </a:ext>
            </a:extLst>
          </p:cNvPr>
          <p:cNvSpPr txBox="1"/>
          <p:nvPr/>
        </p:nvSpPr>
        <p:spPr>
          <a:xfrm>
            <a:off x="1559978" y="3143250"/>
            <a:ext cx="6554131" cy="584775"/>
          </a:xfrm>
          <a:prstGeom prst="rect">
            <a:avLst/>
          </a:prstGeom>
          <a:noFill/>
        </p:spPr>
        <p:txBody>
          <a:bodyPr wrap="square" rtlCol="0">
            <a:spAutoFit/>
          </a:bodyPr>
          <a:lstStyle/>
          <a:p>
            <a:r>
              <a:rPr lang="de-DE" sz="3200" dirty="0">
                <a:solidFill>
                  <a:srgbClr val="FF0000"/>
                </a:solidFill>
              </a:rPr>
              <a:t>JENS</a:t>
            </a:r>
            <a:endParaRPr lang="de-DE" dirty="0">
              <a:solidFill>
                <a:srgbClr val="FF0000"/>
              </a:solidFill>
            </a:endParaRPr>
          </a:p>
        </p:txBody>
      </p:sp>
    </p:spTree>
    <p:extLst>
      <p:ext uri="{BB962C8B-B14F-4D97-AF65-F5344CB8AC3E}">
        <p14:creationId xmlns:p14="http://schemas.microsoft.com/office/powerpoint/2010/main" val="338332049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a:t>Optimierung der Darstellung der 3D-Karte</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3" name="Textfeld 2">
            <a:extLst>
              <a:ext uri="{FF2B5EF4-FFF2-40B4-BE49-F238E27FC236}">
                <a16:creationId xmlns:a16="http://schemas.microsoft.com/office/drawing/2014/main" id="{F8D99334-138C-085A-F0D6-5C7E0C862460}"/>
              </a:ext>
            </a:extLst>
          </p:cNvPr>
          <p:cNvSpPr txBox="1"/>
          <p:nvPr/>
        </p:nvSpPr>
        <p:spPr>
          <a:xfrm>
            <a:off x="1155561" y="1603699"/>
            <a:ext cx="9259410" cy="3761286"/>
          </a:xfrm>
          <a:prstGeom prst="rect">
            <a:avLst/>
          </a:prstGeom>
          <a:noFill/>
        </p:spPr>
        <p:txBody>
          <a:bodyPr wrap="square" rtlCol="0">
            <a:spAutoFit/>
          </a:bodyPr>
          <a:lstStyle/>
          <a:p>
            <a:pPr lvl="1">
              <a:lnSpc>
                <a:spcPct val="115000"/>
              </a:lnSpc>
              <a:spcAft>
                <a:spcPts val="800"/>
              </a:spcAft>
            </a:pPr>
            <a:r>
              <a:rPr lang="de-DE" dirty="0">
                <a:effectLst/>
                <a:latin typeface="Calibri" panose="020F0502020204030204" pitchFamily="34" charset="0"/>
                <a:ea typeface="Calibri" panose="020F0502020204030204" pitchFamily="34" charset="0"/>
                <a:cs typeface="Mangal" panose="02040503050203030202" pitchFamily="18" charset="0"/>
              </a:rPr>
              <a:t>Änderungen zum 4. Audit:</a:t>
            </a:r>
          </a:p>
          <a:p>
            <a:pPr marL="742950" lvl="1" indent="-285750">
              <a:lnSpc>
                <a:spcPct val="115000"/>
              </a:lnSpc>
              <a:spcAft>
                <a:spcPts val="800"/>
              </a:spcAft>
              <a:buFont typeface="Arial" panose="020B0604020202020204" pitchFamily="34" charset="0"/>
              <a:buChar char="•"/>
            </a:pPr>
            <a:r>
              <a:rPr lang="de-DE" dirty="0">
                <a:effectLst/>
                <a:latin typeface="Calibri" panose="020F0502020204030204" pitchFamily="34" charset="0"/>
                <a:ea typeface="Calibri" panose="020F0502020204030204" pitchFamily="34" charset="0"/>
                <a:cs typeface="Mangal" panose="02040503050203030202" pitchFamily="18" charset="0"/>
              </a:rPr>
              <a:t>Separat imp</a:t>
            </a:r>
            <a:r>
              <a:rPr lang="de-DE" dirty="0">
                <a:latin typeface="Calibri" panose="020F0502020204030204" pitchFamily="34" charset="0"/>
                <a:ea typeface="Calibri" panose="020F0502020204030204" pitchFamily="34" charset="0"/>
                <a:cs typeface="Mangal" panose="02040503050203030202" pitchFamily="18" charset="0"/>
              </a:rPr>
              <a:t>ortierte Etagen</a:t>
            </a:r>
          </a:p>
          <a:p>
            <a:pPr marL="742950" lvl="1" indent="-285750">
              <a:lnSpc>
                <a:spcPct val="115000"/>
              </a:lnSpc>
              <a:spcAft>
                <a:spcPts val="800"/>
              </a:spcAft>
              <a:buFont typeface="Arial" panose="020B0604020202020204" pitchFamily="34" charset="0"/>
              <a:buChar char="•"/>
            </a:pPr>
            <a:r>
              <a:rPr lang="de-DE" dirty="0">
                <a:latin typeface="Calibri" panose="020F0502020204030204" pitchFamily="34" charset="0"/>
                <a:ea typeface="Calibri" panose="020F0502020204030204" pitchFamily="34" charset="0"/>
                <a:cs typeface="Mangal" panose="02040503050203030202" pitchFamily="18" charset="0"/>
              </a:rPr>
              <a:t>Wände der Räume entfernt</a:t>
            </a:r>
          </a:p>
          <a:p>
            <a:pPr marL="742950" lvl="1" indent="-285750">
              <a:lnSpc>
                <a:spcPct val="115000"/>
              </a:lnSpc>
              <a:spcAft>
                <a:spcPts val="800"/>
              </a:spcAft>
              <a:buFont typeface="Arial" panose="020B0604020202020204" pitchFamily="34" charset="0"/>
              <a:buChar char="•"/>
            </a:pPr>
            <a:r>
              <a:rPr lang="de-DE" dirty="0">
                <a:latin typeface="Calibri" panose="020F0502020204030204" pitchFamily="34" charset="0"/>
                <a:ea typeface="Calibri" panose="020F0502020204030204" pitchFamily="34" charset="0"/>
                <a:cs typeface="Mangal" panose="02040503050203030202" pitchFamily="18" charset="0"/>
              </a:rPr>
              <a:t>Treppen und Aufzüge farblich hervorgehoben</a:t>
            </a:r>
          </a:p>
          <a:p>
            <a:pPr marL="742950" lvl="1" indent="-285750">
              <a:lnSpc>
                <a:spcPct val="115000"/>
              </a:lnSpc>
              <a:spcAft>
                <a:spcPts val="800"/>
              </a:spcAft>
              <a:buFont typeface="Arial" panose="020B0604020202020204" pitchFamily="34" charset="0"/>
              <a:buChar char="•"/>
            </a:pPr>
            <a:r>
              <a:rPr lang="de-DE" dirty="0">
                <a:latin typeface="Calibri" panose="020F0502020204030204" pitchFamily="34" charset="0"/>
                <a:ea typeface="Calibri" panose="020F0502020204030204" pitchFamily="34" charset="0"/>
                <a:cs typeface="Mangal" panose="02040503050203030202" pitchFamily="18" charset="0"/>
              </a:rPr>
              <a:t>Orientierungspunkte hinzugefügt (Mensa und Überdachung)</a:t>
            </a:r>
          </a:p>
          <a:p>
            <a:pPr marL="742950" lvl="1" indent="-285750">
              <a:lnSpc>
                <a:spcPct val="115000"/>
              </a:lnSpc>
              <a:spcAft>
                <a:spcPts val="800"/>
              </a:spcAft>
              <a:buFont typeface="Arial" panose="020B0604020202020204" pitchFamily="34" charset="0"/>
              <a:buChar char="•"/>
            </a:pPr>
            <a:r>
              <a:rPr lang="de-DE" dirty="0">
                <a:latin typeface="Calibri" panose="020F0502020204030204" pitchFamily="34" charset="0"/>
                <a:ea typeface="Calibri" panose="020F0502020204030204" pitchFamily="34" charset="0"/>
                <a:cs typeface="Mangal" panose="02040503050203030202" pitchFamily="18" charset="0"/>
              </a:rPr>
              <a:t>Ein- und  ausblenden von Etagen möglich</a:t>
            </a:r>
          </a:p>
          <a:p>
            <a:pPr marL="742950" lvl="1" indent="-285750">
              <a:lnSpc>
                <a:spcPct val="115000"/>
              </a:lnSpc>
              <a:spcAft>
                <a:spcPts val="800"/>
              </a:spcAft>
              <a:buFont typeface="Arial" panose="020B0604020202020204" pitchFamily="34" charset="0"/>
              <a:buChar char="•"/>
            </a:pPr>
            <a:endParaRPr lang="de-DE" dirty="0">
              <a:latin typeface="Calibri" panose="020F0502020204030204" pitchFamily="34" charset="0"/>
              <a:ea typeface="Calibri" panose="020F0502020204030204" pitchFamily="34" charset="0"/>
              <a:cs typeface="Mangal" panose="02040503050203030202" pitchFamily="18" charset="0"/>
            </a:endParaRPr>
          </a:p>
          <a:p>
            <a:pPr marL="285750" indent="-285750">
              <a:lnSpc>
                <a:spcPct val="115000"/>
              </a:lnSpc>
              <a:spcAft>
                <a:spcPts val="800"/>
              </a:spcAft>
              <a:buFont typeface="Arial" panose="020B0604020202020204" pitchFamily="34" charset="0"/>
              <a:buChar char="•"/>
            </a:pPr>
            <a:endParaRPr lang="de-DE" dirty="0">
              <a:effectLst/>
              <a:latin typeface="Calibri" panose="020F0502020204030204" pitchFamily="34" charset="0"/>
              <a:ea typeface="Calibri" panose="020F0502020204030204" pitchFamily="34" charset="0"/>
              <a:cs typeface="Mangal" panose="02040503050203030202" pitchFamily="18" charset="0"/>
            </a:endParaRPr>
          </a:p>
          <a:p>
            <a:pPr>
              <a:lnSpc>
                <a:spcPct val="115000"/>
              </a:lnSpc>
              <a:spcAft>
                <a:spcPts val="800"/>
              </a:spcAft>
            </a:pPr>
            <a:endParaRPr lang="de-DE" sz="1800" dirty="0">
              <a:effectLst/>
              <a:latin typeface="Calibri" panose="020F0502020204030204" pitchFamily="34" charset="0"/>
              <a:ea typeface="Calibri" panose="020F0502020204030204" pitchFamily="34" charset="0"/>
              <a:cs typeface="Mangal" panose="02040503050203030202" pitchFamily="18" charset="0"/>
            </a:endParaRPr>
          </a:p>
        </p:txBody>
      </p:sp>
      <p:sp>
        <p:nvSpPr>
          <p:cNvPr id="2" name="Textfeld 1">
            <a:extLst>
              <a:ext uri="{FF2B5EF4-FFF2-40B4-BE49-F238E27FC236}">
                <a16:creationId xmlns:a16="http://schemas.microsoft.com/office/drawing/2014/main" id="{96C456EC-F3C3-21D9-0C44-5692568135C8}"/>
              </a:ext>
            </a:extLst>
          </p:cNvPr>
          <p:cNvSpPr txBox="1"/>
          <p:nvPr/>
        </p:nvSpPr>
        <p:spPr>
          <a:xfrm>
            <a:off x="1791890" y="5156039"/>
            <a:ext cx="6554131" cy="584775"/>
          </a:xfrm>
          <a:prstGeom prst="rect">
            <a:avLst/>
          </a:prstGeom>
          <a:noFill/>
        </p:spPr>
        <p:txBody>
          <a:bodyPr wrap="square" rtlCol="0">
            <a:spAutoFit/>
          </a:bodyPr>
          <a:lstStyle/>
          <a:p>
            <a:r>
              <a:rPr lang="de-DE" sz="3200" dirty="0">
                <a:solidFill>
                  <a:srgbClr val="FF0000"/>
                </a:solidFill>
              </a:rPr>
              <a:t>Hier noch Bilder einfügen</a:t>
            </a:r>
            <a:endParaRPr lang="de-DE" dirty="0">
              <a:solidFill>
                <a:srgbClr val="FF0000"/>
              </a:solidFill>
            </a:endParaRPr>
          </a:p>
        </p:txBody>
      </p:sp>
    </p:spTree>
    <p:extLst>
      <p:ext uri="{BB962C8B-B14F-4D97-AF65-F5344CB8AC3E}">
        <p14:creationId xmlns:p14="http://schemas.microsoft.com/office/powerpoint/2010/main" val="72141221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a:t>Implementierung der Interface Elemente</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3" name="Textfeld 2">
            <a:extLst>
              <a:ext uri="{FF2B5EF4-FFF2-40B4-BE49-F238E27FC236}">
                <a16:creationId xmlns:a16="http://schemas.microsoft.com/office/drawing/2014/main" id="{F8D99334-138C-085A-F0D6-5C7E0C862460}"/>
              </a:ext>
            </a:extLst>
          </p:cNvPr>
          <p:cNvSpPr txBox="1"/>
          <p:nvPr/>
        </p:nvSpPr>
        <p:spPr>
          <a:xfrm>
            <a:off x="1155561" y="1603699"/>
            <a:ext cx="5034201" cy="3556102"/>
          </a:xfrm>
          <a:prstGeom prst="rect">
            <a:avLst/>
          </a:prstGeom>
          <a:noFill/>
        </p:spPr>
        <p:txBody>
          <a:bodyPr wrap="square" rtlCol="0">
            <a:spAutoFit/>
          </a:bodyPr>
          <a:lstStyle/>
          <a:p>
            <a:pPr marL="285750" indent="-285750">
              <a:lnSpc>
                <a:spcPct val="115000"/>
              </a:lnSpc>
              <a:spcAft>
                <a:spcPts val="800"/>
              </a:spcAft>
              <a:buFont typeface="Arial" panose="020B0604020202020204" pitchFamily="34" charset="0"/>
              <a:buChar char="•"/>
            </a:pPr>
            <a:r>
              <a:rPr lang="de-DE" sz="1800" dirty="0">
                <a:effectLst/>
                <a:latin typeface="Calibri" panose="020F0502020204030204" pitchFamily="34" charset="0"/>
                <a:ea typeface="Calibri" panose="020F0502020204030204" pitchFamily="34" charset="0"/>
                <a:cs typeface="Mangal" panose="02040503050203030202" pitchFamily="18" charset="0"/>
              </a:rPr>
              <a:t>Erstellen der Felder für die Nutzereingabe</a:t>
            </a:r>
          </a:p>
          <a:p>
            <a:pPr marL="285750" indent="-285750">
              <a:lnSpc>
                <a:spcPct val="115000"/>
              </a:lnSpc>
              <a:spcAft>
                <a:spcPts val="800"/>
              </a:spcAft>
              <a:buFont typeface="Arial" panose="020B0604020202020204" pitchFamily="34" charset="0"/>
              <a:buChar char="•"/>
            </a:pPr>
            <a:r>
              <a:rPr lang="de-DE" sz="1800" dirty="0">
                <a:effectLst/>
                <a:latin typeface="Calibri" panose="020F0502020204030204" pitchFamily="34" charset="0"/>
                <a:ea typeface="Calibri" panose="020F0502020204030204" pitchFamily="34" charset="0"/>
                <a:cs typeface="Mangal" panose="02040503050203030202" pitchFamily="18" charset="0"/>
              </a:rPr>
              <a:t>Gemeinsame UI Entwürfe erstellt </a:t>
            </a:r>
          </a:p>
          <a:p>
            <a:pPr marL="285750" indent="-285750">
              <a:lnSpc>
                <a:spcPct val="115000"/>
              </a:lnSpc>
              <a:spcAft>
                <a:spcPts val="800"/>
              </a:spcAft>
              <a:buFont typeface="Arial" panose="020B0604020202020204" pitchFamily="34" charset="0"/>
              <a:buChar char="•"/>
            </a:pPr>
            <a:r>
              <a:rPr lang="de-DE" sz="1800" dirty="0">
                <a:effectLst/>
                <a:latin typeface="Calibri" panose="020F0502020204030204" pitchFamily="34" charset="0"/>
                <a:ea typeface="Calibri" panose="020F0502020204030204" pitchFamily="34" charset="0"/>
                <a:cs typeface="Mangal" panose="02040503050203030202" pitchFamily="18" charset="0"/>
              </a:rPr>
              <a:t>Weitergabe der Werte an den Wegfindungsalgorithmus</a:t>
            </a:r>
          </a:p>
          <a:p>
            <a:pPr marL="285750" indent="-285750">
              <a:lnSpc>
                <a:spcPct val="115000"/>
              </a:lnSpc>
              <a:spcAft>
                <a:spcPts val="800"/>
              </a:spcAft>
              <a:buFont typeface="Arial" panose="020B0604020202020204" pitchFamily="34" charset="0"/>
              <a:buChar char="•"/>
            </a:pPr>
            <a:r>
              <a:rPr lang="de-DE" dirty="0">
                <a:effectLst/>
                <a:latin typeface="Calibri" panose="020F0502020204030204" pitchFamily="34" charset="0"/>
                <a:ea typeface="Calibri" panose="020F0502020204030204" pitchFamily="34" charset="0"/>
                <a:cs typeface="Mangal" panose="02040503050203030202" pitchFamily="18" charset="0"/>
              </a:rPr>
              <a:t>Mobile Version in CSS hinterlegt</a:t>
            </a:r>
          </a:p>
          <a:p>
            <a:pPr marL="285750" indent="-285750">
              <a:lnSpc>
                <a:spcPct val="115000"/>
              </a:lnSpc>
              <a:spcAft>
                <a:spcPts val="800"/>
              </a:spcAft>
              <a:buFont typeface="Arial" panose="020B0604020202020204" pitchFamily="34" charset="0"/>
              <a:buChar char="•"/>
            </a:pPr>
            <a:r>
              <a:rPr lang="de-DE" dirty="0">
                <a:latin typeface="Calibri" panose="020F0502020204030204" pitchFamily="34" charset="0"/>
                <a:ea typeface="Calibri" panose="020F0502020204030204" pitchFamily="34" charset="0"/>
                <a:cs typeface="Mangal" panose="02040503050203030202" pitchFamily="18" charset="0"/>
              </a:rPr>
              <a:t>Ausgewählte Räume können per klick in die Felder übernommen werden</a:t>
            </a:r>
          </a:p>
          <a:p>
            <a:pPr marL="285750" indent="-285750">
              <a:lnSpc>
                <a:spcPct val="115000"/>
              </a:lnSpc>
              <a:spcAft>
                <a:spcPts val="800"/>
              </a:spcAft>
              <a:buFont typeface="Arial" panose="020B0604020202020204" pitchFamily="34" charset="0"/>
              <a:buChar char="•"/>
            </a:pPr>
            <a:r>
              <a:rPr lang="de-DE" dirty="0">
                <a:effectLst/>
                <a:latin typeface="Calibri" panose="020F0502020204030204" pitchFamily="34" charset="0"/>
                <a:ea typeface="Calibri" panose="020F0502020204030204" pitchFamily="34" charset="0"/>
                <a:cs typeface="Mangal" panose="02040503050203030202" pitchFamily="18" charset="0"/>
              </a:rPr>
              <a:t>Eingabe </a:t>
            </a:r>
            <a:r>
              <a:rPr lang="de-DE" dirty="0">
                <a:latin typeface="Calibri" panose="020F0502020204030204" pitchFamily="34" charset="0"/>
                <a:ea typeface="Calibri" panose="020F0502020204030204" pitchFamily="34" charset="0"/>
                <a:cs typeface="Mangal" panose="02040503050203030202" pitchFamily="18" charset="0"/>
              </a:rPr>
              <a:t>der Räume mit und ohne Punkt möglich</a:t>
            </a:r>
          </a:p>
          <a:p>
            <a:pPr>
              <a:lnSpc>
                <a:spcPct val="115000"/>
              </a:lnSpc>
              <a:spcAft>
                <a:spcPts val="800"/>
              </a:spcAft>
            </a:pPr>
            <a:endParaRPr lang="de-DE" sz="1800" dirty="0">
              <a:effectLst/>
              <a:latin typeface="Calibri" panose="020F0502020204030204" pitchFamily="34" charset="0"/>
              <a:ea typeface="Calibri" panose="020F0502020204030204" pitchFamily="34" charset="0"/>
              <a:cs typeface="Mangal" panose="02040503050203030202" pitchFamily="18" charset="0"/>
            </a:endParaRPr>
          </a:p>
        </p:txBody>
      </p:sp>
      <p:pic>
        <p:nvPicPr>
          <p:cNvPr id="4" name="Grafik 3">
            <a:extLst>
              <a:ext uri="{FF2B5EF4-FFF2-40B4-BE49-F238E27FC236}">
                <a16:creationId xmlns:a16="http://schemas.microsoft.com/office/drawing/2014/main" id="{1C76FB03-B719-56A4-FE6E-ACB1DA034EC1}"/>
              </a:ext>
            </a:extLst>
          </p:cNvPr>
          <p:cNvPicPr>
            <a:picLocks noChangeAspect="1"/>
          </p:cNvPicPr>
          <p:nvPr/>
        </p:nvPicPr>
        <p:blipFill rotWithShape="1">
          <a:blip r:embed="rId3">
            <a:extLst>
              <a:ext uri="{28A0092B-C50C-407E-A947-70E740481C1C}">
                <a14:useLocalDpi xmlns:a14="http://schemas.microsoft.com/office/drawing/2010/main" val="0"/>
              </a:ext>
            </a:extLst>
          </a:blip>
          <a:srcRect l="3734" t="6100" r="1863" b="2821"/>
          <a:stretch/>
        </p:blipFill>
        <p:spPr>
          <a:xfrm>
            <a:off x="6669448" y="3710548"/>
            <a:ext cx="4768069" cy="2676248"/>
          </a:xfrm>
          <a:prstGeom prst="rect">
            <a:avLst/>
          </a:prstGeom>
        </p:spPr>
      </p:pic>
      <p:pic>
        <p:nvPicPr>
          <p:cNvPr id="7" name="Grafik 6">
            <a:extLst>
              <a:ext uri="{FF2B5EF4-FFF2-40B4-BE49-F238E27FC236}">
                <a16:creationId xmlns:a16="http://schemas.microsoft.com/office/drawing/2014/main" id="{32BFEE80-DA43-7F4F-6B68-0A0D019A550D}"/>
              </a:ext>
            </a:extLst>
          </p:cNvPr>
          <p:cNvPicPr>
            <a:picLocks noChangeAspect="1"/>
          </p:cNvPicPr>
          <p:nvPr/>
        </p:nvPicPr>
        <p:blipFill rotWithShape="1">
          <a:blip r:embed="rId4">
            <a:extLst>
              <a:ext uri="{28A0092B-C50C-407E-A947-70E740481C1C}">
                <a14:useLocalDpi xmlns:a14="http://schemas.microsoft.com/office/drawing/2010/main" val="0"/>
              </a:ext>
            </a:extLst>
          </a:blip>
          <a:srcRect l="3362" t="6871" r="1532" b="2411"/>
          <a:stretch/>
        </p:blipFill>
        <p:spPr>
          <a:xfrm>
            <a:off x="6642127" y="973281"/>
            <a:ext cx="4822709" cy="2676248"/>
          </a:xfrm>
          <a:prstGeom prst="rect">
            <a:avLst/>
          </a:prstGeom>
        </p:spPr>
      </p:pic>
    </p:spTree>
    <p:extLst>
      <p:ext uri="{BB962C8B-B14F-4D97-AF65-F5344CB8AC3E}">
        <p14:creationId xmlns:p14="http://schemas.microsoft.com/office/powerpoint/2010/main" val="10649311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1253548" cy="3231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nchor="ctr">
            <a:spAutoFit/>
          </a:bodyPr>
          <a:lstStyle>
            <a:lvl1pPr algn="l">
              <a:defRPr sz="2100" b="0">
                <a:latin typeface="Roboto Slab Bold"/>
                <a:ea typeface="Roboto Slab Bold"/>
                <a:cs typeface="Roboto Slab Bold"/>
                <a:sym typeface="Roboto Slab Bold"/>
              </a:defRPr>
            </a:lvl1pPr>
          </a:lstStyle>
          <a:p>
            <a:r>
              <a:rPr lang="de-DE" b="1" dirty="0"/>
              <a:t>Vorgehen</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dirty="0"/>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dirty="0"/>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pic>
        <p:nvPicPr>
          <p:cNvPr id="4" name="Grafik 3">
            <a:extLst>
              <a:ext uri="{FF2B5EF4-FFF2-40B4-BE49-F238E27FC236}">
                <a16:creationId xmlns:a16="http://schemas.microsoft.com/office/drawing/2014/main" id="{539C362E-63CA-A5CF-1A33-F1392924DA73}"/>
              </a:ext>
            </a:extLst>
          </p:cNvPr>
          <p:cNvPicPr>
            <a:picLocks noChangeAspect="1"/>
          </p:cNvPicPr>
          <p:nvPr/>
        </p:nvPicPr>
        <p:blipFill rotWithShape="1">
          <a:blip r:embed="rId3">
            <a:extLst>
              <a:ext uri="{28A0092B-C50C-407E-A947-70E740481C1C}">
                <a14:useLocalDpi xmlns:a14="http://schemas.microsoft.com/office/drawing/2010/main" val="0"/>
              </a:ext>
            </a:extLst>
          </a:blip>
          <a:srcRect l="3457" t="10130" r="3294" b="9707"/>
          <a:stretch/>
        </p:blipFill>
        <p:spPr>
          <a:xfrm>
            <a:off x="151804" y="1347751"/>
            <a:ext cx="11371597" cy="4710407"/>
          </a:xfrm>
          <a:prstGeom prst="rect">
            <a:avLst/>
          </a:prstGeom>
        </p:spPr>
      </p:pic>
    </p:spTree>
    <p:extLst>
      <p:ext uri="{BB962C8B-B14F-4D97-AF65-F5344CB8AC3E}">
        <p14:creationId xmlns:p14="http://schemas.microsoft.com/office/powerpoint/2010/main" val="116382307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a:t>Fehler und </a:t>
            </a:r>
            <a:r>
              <a:rPr lang="de-DE" b="1" dirty="0" err="1"/>
              <a:t>Optimierungsmöglickeiten</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3" name="Textfeld 2">
            <a:extLst>
              <a:ext uri="{FF2B5EF4-FFF2-40B4-BE49-F238E27FC236}">
                <a16:creationId xmlns:a16="http://schemas.microsoft.com/office/drawing/2014/main" id="{F8D99334-138C-085A-F0D6-5C7E0C862460}"/>
              </a:ext>
            </a:extLst>
          </p:cNvPr>
          <p:cNvSpPr txBox="1"/>
          <p:nvPr/>
        </p:nvSpPr>
        <p:spPr>
          <a:xfrm>
            <a:off x="1155561" y="1603699"/>
            <a:ext cx="9259410" cy="4131644"/>
          </a:xfrm>
          <a:prstGeom prst="rect">
            <a:avLst/>
          </a:prstGeom>
          <a:noFill/>
        </p:spPr>
        <p:txBody>
          <a:bodyPr wrap="square" rtlCol="0">
            <a:spAutoFit/>
          </a:bodyPr>
          <a:lstStyle/>
          <a:p>
            <a:pPr>
              <a:lnSpc>
                <a:spcPct val="150000"/>
              </a:lnSpc>
            </a:pPr>
            <a:r>
              <a:rPr lang="de-DE" dirty="0"/>
              <a:t>Bekannte Fehler:</a:t>
            </a:r>
          </a:p>
          <a:p>
            <a:pPr marL="285750" indent="-285750">
              <a:lnSpc>
                <a:spcPct val="150000"/>
              </a:lnSpc>
              <a:buFont typeface="Arial" panose="020B0604020202020204" pitchFamily="34" charset="0"/>
              <a:buChar char="•"/>
            </a:pPr>
            <a:r>
              <a:rPr lang="de-DE" dirty="0"/>
              <a:t>Weggenerierung im dritten Stock hat einen Bug und Funktioniert nicht auf den verschiedenen Gebäudeseiten </a:t>
            </a:r>
          </a:p>
          <a:p>
            <a:pPr marL="285750" indent="-285750">
              <a:lnSpc>
                <a:spcPct val="150000"/>
              </a:lnSpc>
              <a:buFont typeface="Arial" panose="020B0604020202020204" pitchFamily="34" charset="0"/>
              <a:buChar char="•"/>
            </a:pPr>
            <a:r>
              <a:rPr lang="de-DE" dirty="0"/>
              <a:t>Kamera wird nach dem berechnen der Route zurückgesetzt</a:t>
            </a:r>
          </a:p>
          <a:p>
            <a:pPr>
              <a:lnSpc>
                <a:spcPct val="150000"/>
              </a:lnSpc>
            </a:pPr>
            <a:r>
              <a:rPr lang="de-DE" dirty="0"/>
              <a:t>Optimierungen:</a:t>
            </a:r>
          </a:p>
          <a:p>
            <a:pPr marL="285750" indent="-285750">
              <a:lnSpc>
                <a:spcPct val="150000"/>
              </a:lnSpc>
              <a:buFont typeface="Arial" panose="020B0604020202020204" pitchFamily="34" charset="0"/>
              <a:buChar char="•"/>
            </a:pPr>
            <a:r>
              <a:rPr lang="de-DE" dirty="0"/>
              <a:t>Start- und Endpunkt bei der generierten Route hervorheben</a:t>
            </a:r>
          </a:p>
          <a:p>
            <a:pPr marL="285750" indent="-285750">
              <a:lnSpc>
                <a:spcPct val="150000"/>
              </a:lnSpc>
              <a:buFont typeface="Arial" panose="020B0604020202020204" pitchFamily="34" charset="0"/>
              <a:buChar char="•"/>
            </a:pPr>
            <a:r>
              <a:rPr lang="de-DE" dirty="0"/>
              <a:t>Die Linie der Route verbessern</a:t>
            </a:r>
          </a:p>
          <a:p>
            <a:pPr marL="285750" indent="-285750">
              <a:lnSpc>
                <a:spcPct val="150000"/>
              </a:lnSpc>
              <a:buFont typeface="Arial" panose="020B0604020202020204" pitchFamily="34" charset="0"/>
              <a:buChar char="•"/>
            </a:pPr>
            <a:r>
              <a:rPr lang="de-DE" dirty="0"/>
              <a:t>Algorithmus kann noch verbessert werden (Nutzung von Treppe und Aufzug)</a:t>
            </a:r>
          </a:p>
          <a:p>
            <a:pPr marL="285750" indent="-285750">
              <a:lnSpc>
                <a:spcPct val="150000"/>
              </a:lnSpc>
              <a:buFont typeface="Arial" panose="020B0604020202020204" pitchFamily="34" charset="0"/>
              <a:buChar char="•"/>
            </a:pPr>
            <a:endParaRPr lang="de-DE" dirty="0"/>
          </a:p>
          <a:p>
            <a:pPr>
              <a:lnSpc>
                <a:spcPct val="115000"/>
              </a:lnSpc>
              <a:spcAft>
                <a:spcPts val="800"/>
              </a:spcAft>
            </a:pPr>
            <a:endParaRPr lang="de-DE" sz="1800" dirty="0">
              <a:effectLst/>
              <a:latin typeface="Calibri" panose="020F0502020204030204" pitchFamily="34" charset="0"/>
              <a:ea typeface="Calibri" panose="020F0502020204030204" pitchFamily="34" charset="0"/>
              <a:cs typeface="Mangal" panose="02040503050203030202" pitchFamily="18" charset="0"/>
            </a:endParaRPr>
          </a:p>
        </p:txBody>
      </p:sp>
    </p:spTree>
    <p:extLst>
      <p:ext uri="{BB962C8B-B14F-4D97-AF65-F5344CB8AC3E}">
        <p14:creationId xmlns:p14="http://schemas.microsoft.com/office/powerpoint/2010/main" val="87379859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a:t>Wissenschaftliches Poster</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3" name="Textfeld 2">
            <a:extLst>
              <a:ext uri="{FF2B5EF4-FFF2-40B4-BE49-F238E27FC236}">
                <a16:creationId xmlns:a16="http://schemas.microsoft.com/office/drawing/2014/main" id="{F8D99334-138C-085A-F0D6-5C7E0C862460}"/>
              </a:ext>
            </a:extLst>
          </p:cNvPr>
          <p:cNvSpPr txBox="1"/>
          <p:nvPr/>
        </p:nvSpPr>
        <p:spPr>
          <a:xfrm>
            <a:off x="1155561" y="1603699"/>
            <a:ext cx="9259410" cy="669158"/>
          </a:xfrm>
          <a:prstGeom prst="rect">
            <a:avLst/>
          </a:prstGeom>
          <a:noFill/>
        </p:spPr>
        <p:txBody>
          <a:bodyPr wrap="square" rtlCol="0">
            <a:spAutoFit/>
          </a:bodyPr>
          <a:lstStyle/>
          <a:p>
            <a:pPr marL="285750" indent="-285750">
              <a:buFont typeface="Arial" panose="020B0604020202020204" pitchFamily="34" charset="0"/>
              <a:buChar char="•"/>
            </a:pPr>
            <a:r>
              <a:rPr lang="de-DE" dirty="0"/>
              <a:t>Eine kleine Vorschau und link zum </a:t>
            </a:r>
            <a:r>
              <a:rPr lang="de-DE" dirty="0" err="1"/>
              <a:t>Github</a:t>
            </a:r>
            <a:r>
              <a:rPr lang="de-DE" dirty="0"/>
              <a:t> in voller Qualität drauf machen</a:t>
            </a:r>
          </a:p>
          <a:p>
            <a:pPr>
              <a:lnSpc>
                <a:spcPct val="115000"/>
              </a:lnSpc>
              <a:spcAft>
                <a:spcPts val="800"/>
              </a:spcAft>
            </a:pPr>
            <a:endParaRPr lang="de-DE" sz="1800" dirty="0">
              <a:effectLst/>
              <a:latin typeface="Calibri" panose="020F0502020204030204" pitchFamily="34" charset="0"/>
              <a:ea typeface="Calibri" panose="020F0502020204030204" pitchFamily="34" charset="0"/>
              <a:cs typeface="Mangal" panose="02040503050203030202" pitchFamily="18" charset="0"/>
            </a:endParaRPr>
          </a:p>
        </p:txBody>
      </p:sp>
    </p:spTree>
    <p:extLst>
      <p:ext uri="{BB962C8B-B14F-4D97-AF65-F5344CB8AC3E}">
        <p14:creationId xmlns:p14="http://schemas.microsoft.com/office/powerpoint/2010/main" val="239795177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a:t>Fazit - Auswertung der gestellten Anforderung</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3" name="Textfeld 2">
            <a:extLst>
              <a:ext uri="{FF2B5EF4-FFF2-40B4-BE49-F238E27FC236}">
                <a16:creationId xmlns:a16="http://schemas.microsoft.com/office/drawing/2014/main" id="{F8D99334-138C-085A-F0D6-5C7E0C862460}"/>
              </a:ext>
            </a:extLst>
          </p:cNvPr>
          <p:cNvSpPr txBox="1"/>
          <p:nvPr/>
        </p:nvSpPr>
        <p:spPr>
          <a:xfrm>
            <a:off x="891904" y="1415520"/>
            <a:ext cx="10031469" cy="3368230"/>
          </a:xfrm>
          <a:prstGeom prst="rect">
            <a:avLst/>
          </a:prstGeom>
          <a:noFill/>
        </p:spPr>
        <p:txBody>
          <a:bodyPr wrap="square" rtlCol="0">
            <a:spAutoFit/>
          </a:bodyPr>
          <a:lstStyle/>
          <a:p>
            <a:pPr>
              <a:lnSpc>
                <a:spcPct val="150000"/>
              </a:lnSpc>
              <a:spcAft>
                <a:spcPts val="800"/>
              </a:spcAft>
            </a:pPr>
            <a:r>
              <a:rPr lang="de-DE" sz="1800" dirty="0">
                <a:solidFill>
                  <a:srgbClr val="01AC2F"/>
                </a:solidFill>
                <a:effectLst/>
                <a:latin typeface="Calibri" panose="020F0502020204030204" pitchFamily="34" charset="0"/>
                <a:ea typeface="Calibri" panose="020F0502020204030204" pitchFamily="34" charset="0"/>
                <a:cs typeface="Mangal" panose="02040503050203030202" pitchFamily="18" charset="0"/>
              </a:rPr>
              <a:t>[F010] Die Anwendung </a:t>
            </a:r>
            <a:r>
              <a:rPr lang="de-DE" sz="1800" b="1" dirty="0">
                <a:solidFill>
                  <a:srgbClr val="01AC2F"/>
                </a:solidFill>
                <a:effectLst/>
                <a:latin typeface="Calibri" panose="020F0502020204030204" pitchFamily="34" charset="0"/>
                <a:ea typeface="Calibri" panose="020F0502020204030204" pitchFamily="34" charset="0"/>
                <a:cs typeface="Mangal" panose="02040503050203030202" pitchFamily="18" charset="0"/>
              </a:rPr>
              <a:t>muss</a:t>
            </a:r>
            <a:r>
              <a:rPr lang="de-DE" sz="1800" dirty="0">
                <a:solidFill>
                  <a:srgbClr val="01AC2F"/>
                </a:solidFill>
                <a:effectLst/>
                <a:latin typeface="Calibri" panose="020F0502020204030204" pitchFamily="34" charset="0"/>
                <a:ea typeface="Calibri" panose="020F0502020204030204" pitchFamily="34" charset="0"/>
                <a:cs typeface="Mangal" panose="02040503050203030202" pitchFamily="18" charset="0"/>
              </a:rPr>
              <a:t> dem Nutzer die Möglichkeit bieten Start sowie einen Endpunkt einzugeben.</a:t>
            </a:r>
          </a:p>
          <a:p>
            <a:pPr>
              <a:lnSpc>
                <a:spcPct val="150000"/>
              </a:lnSpc>
              <a:spcAft>
                <a:spcPts val="800"/>
              </a:spcAft>
            </a:pPr>
            <a:r>
              <a:rPr lang="de-DE" sz="1800" dirty="0">
                <a:solidFill>
                  <a:srgbClr val="01AC2F"/>
                </a:solidFill>
                <a:effectLst/>
                <a:latin typeface="Calibri" panose="020F0502020204030204" pitchFamily="34" charset="0"/>
                <a:ea typeface="Calibri" panose="020F0502020204030204" pitchFamily="34" charset="0"/>
                <a:cs typeface="Mangal" panose="02040503050203030202" pitchFamily="18" charset="0"/>
              </a:rPr>
              <a:t>[F020] Die Anwendung </a:t>
            </a:r>
            <a:r>
              <a:rPr lang="de-DE" sz="1800" b="1" dirty="0">
                <a:solidFill>
                  <a:srgbClr val="01AC2F"/>
                </a:solidFill>
                <a:effectLst/>
                <a:latin typeface="Calibri" panose="020F0502020204030204" pitchFamily="34" charset="0"/>
                <a:ea typeface="Calibri" panose="020F0502020204030204" pitchFamily="34" charset="0"/>
                <a:cs typeface="Mangal" panose="02040503050203030202" pitchFamily="18" charset="0"/>
              </a:rPr>
              <a:t>muss</a:t>
            </a:r>
            <a:r>
              <a:rPr lang="de-DE" sz="1800" dirty="0">
                <a:solidFill>
                  <a:srgbClr val="01AC2F"/>
                </a:solidFill>
                <a:effectLst/>
                <a:latin typeface="Calibri" panose="020F0502020204030204" pitchFamily="34" charset="0"/>
                <a:ea typeface="Calibri" panose="020F0502020204030204" pitchFamily="34" charset="0"/>
                <a:cs typeface="Mangal" panose="02040503050203030202" pitchFamily="18" charset="0"/>
              </a:rPr>
              <a:t> dem Nutzer die Möglichkeit bieten den Weg zwischen zwei Räumen im Campus zu zeigen.</a:t>
            </a:r>
          </a:p>
          <a:p>
            <a:pPr>
              <a:lnSpc>
                <a:spcPct val="150000"/>
              </a:lnSpc>
              <a:spcAft>
                <a:spcPts val="800"/>
              </a:spcAft>
            </a:pPr>
            <a:r>
              <a:rPr lang="de-DE" sz="1800" dirty="0">
                <a:solidFill>
                  <a:srgbClr val="01AC2F"/>
                </a:solidFill>
                <a:effectLst/>
                <a:latin typeface="Calibri" panose="020F0502020204030204" pitchFamily="34" charset="0"/>
                <a:ea typeface="Calibri" panose="020F0502020204030204" pitchFamily="34" charset="0"/>
                <a:cs typeface="Mangal" panose="02040503050203030202" pitchFamily="18" charset="0"/>
              </a:rPr>
              <a:t>[F030] Die Anwendung </a:t>
            </a:r>
            <a:r>
              <a:rPr lang="de-DE" sz="1800" b="1" dirty="0">
                <a:solidFill>
                  <a:srgbClr val="01AC2F"/>
                </a:solidFill>
                <a:effectLst/>
                <a:latin typeface="Calibri" panose="020F0502020204030204" pitchFamily="34" charset="0"/>
                <a:ea typeface="Calibri" panose="020F0502020204030204" pitchFamily="34" charset="0"/>
                <a:cs typeface="Mangal" panose="02040503050203030202" pitchFamily="18" charset="0"/>
              </a:rPr>
              <a:t>muss</a:t>
            </a:r>
            <a:r>
              <a:rPr lang="de-DE" sz="1800" dirty="0">
                <a:solidFill>
                  <a:srgbClr val="01AC2F"/>
                </a:solidFill>
                <a:effectLst/>
                <a:latin typeface="Calibri" panose="020F0502020204030204" pitchFamily="34" charset="0"/>
                <a:ea typeface="Calibri" panose="020F0502020204030204" pitchFamily="34" charset="0"/>
                <a:cs typeface="Mangal" panose="02040503050203030202" pitchFamily="18" charset="0"/>
              </a:rPr>
              <a:t> dem Nutzer die Möglichkeit bieten Start sowie einen Endpunkt per Mausklick auf die Karte festzulegen.</a:t>
            </a:r>
          </a:p>
          <a:p>
            <a:pPr>
              <a:lnSpc>
                <a:spcPct val="150000"/>
              </a:lnSpc>
              <a:spcAft>
                <a:spcPts val="800"/>
              </a:spcAft>
            </a:pPr>
            <a:r>
              <a:rPr lang="de-DE" sz="1800" dirty="0">
                <a:solidFill>
                  <a:srgbClr val="01AC2F"/>
                </a:solidFill>
                <a:effectLst/>
                <a:latin typeface="Calibri" panose="020F0502020204030204" pitchFamily="34" charset="0"/>
                <a:ea typeface="Calibri" panose="020F0502020204030204" pitchFamily="34" charset="0"/>
                <a:cs typeface="Mangal" panose="02040503050203030202" pitchFamily="18" charset="0"/>
              </a:rPr>
              <a:t>[F040] Die Anwendung </a:t>
            </a:r>
            <a:r>
              <a:rPr lang="de-DE" sz="1800" b="1" dirty="0">
                <a:solidFill>
                  <a:srgbClr val="01AC2F"/>
                </a:solidFill>
                <a:effectLst/>
                <a:latin typeface="Calibri" panose="020F0502020204030204" pitchFamily="34" charset="0"/>
                <a:ea typeface="Calibri" panose="020F0502020204030204" pitchFamily="34" charset="0"/>
                <a:cs typeface="Mangal" panose="02040503050203030202" pitchFamily="18" charset="0"/>
              </a:rPr>
              <a:t>muss</a:t>
            </a:r>
            <a:r>
              <a:rPr lang="de-DE" sz="1800" dirty="0">
                <a:solidFill>
                  <a:srgbClr val="01AC2F"/>
                </a:solidFill>
                <a:effectLst/>
                <a:latin typeface="Calibri" panose="020F0502020204030204" pitchFamily="34" charset="0"/>
                <a:ea typeface="Calibri" panose="020F0502020204030204" pitchFamily="34" charset="0"/>
                <a:cs typeface="Mangal" panose="02040503050203030202" pitchFamily="18" charset="0"/>
              </a:rPr>
              <a:t> dem Nutzer die Möglichkeit bieten die Karte zu Drehen und zu bewegen.</a:t>
            </a:r>
          </a:p>
          <a:p>
            <a:pPr>
              <a:lnSpc>
                <a:spcPct val="150000"/>
              </a:lnSpc>
              <a:spcAft>
                <a:spcPts val="800"/>
              </a:spcAft>
            </a:pPr>
            <a:endParaRPr lang="de-DE" sz="1800" dirty="0">
              <a:effectLst/>
              <a:latin typeface="Calibri" panose="020F0502020204030204" pitchFamily="34" charset="0"/>
              <a:ea typeface="Calibri" panose="020F0502020204030204" pitchFamily="34" charset="0"/>
              <a:cs typeface="Mangal" panose="02040503050203030202" pitchFamily="18" charset="0"/>
            </a:endParaRPr>
          </a:p>
        </p:txBody>
      </p:sp>
    </p:spTree>
    <p:extLst>
      <p:ext uri="{BB962C8B-B14F-4D97-AF65-F5344CB8AC3E}">
        <p14:creationId xmlns:p14="http://schemas.microsoft.com/office/powerpoint/2010/main" val="312071400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a:t>Fazit - Auswertung der gestellten Anforderung</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3" name="Textfeld 2">
            <a:extLst>
              <a:ext uri="{FF2B5EF4-FFF2-40B4-BE49-F238E27FC236}">
                <a16:creationId xmlns:a16="http://schemas.microsoft.com/office/drawing/2014/main" id="{F8D99334-138C-085A-F0D6-5C7E0C862460}"/>
              </a:ext>
            </a:extLst>
          </p:cNvPr>
          <p:cNvSpPr txBox="1"/>
          <p:nvPr/>
        </p:nvSpPr>
        <p:spPr>
          <a:xfrm>
            <a:off x="891904" y="1415520"/>
            <a:ext cx="10595716" cy="5354030"/>
          </a:xfrm>
          <a:prstGeom prst="rect">
            <a:avLst/>
          </a:prstGeom>
          <a:noFill/>
        </p:spPr>
        <p:txBody>
          <a:bodyPr wrap="square" rtlCol="0">
            <a:spAutoFit/>
          </a:bodyPr>
          <a:lstStyle/>
          <a:p>
            <a:pPr>
              <a:lnSpc>
                <a:spcPct val="115000"/>
              </a:lnSpc>
              <a:spcAft>
                <a:spcPts val="800"/>
              </a:spcAft>
            </a:pPr>
            <a:r>
              <a:rPr lang="de-DE" sz="1800" dirty="0">
                <a:solidFill>
                  <a:srgbClr val="01AC2F"/>
                </a:solidFill>
                <a:effectLst/>
                <a:latin typeface="Calibri" panose="020F0502020204030204" pitchFamily="34" charset="0"/>
                <a:ea typeface="Calibri" panose="020F0502020204030204" pitchFamily="34" charset="0"/>
                <a:cs typeface="Mangal" panose="02040503050203030202" pitchFamily="18" charset="0"/>
              </a:rPr>
              <a:t>[F050] Die Anwendung </a:t>
            </a:r>
            <a:r>
              <a:rPr lang="de-DE" sz="1800" b="1" dirty="0">
                <a:solidFill>
                  <a:srgbClr val="01AC2F"/>
                </a:solidFill>
                <a:effectLst/>
                <a:latin typeface="Calibri" panose="020F0502020204030204" pitchFamily="34" charset="0"/>
                <a:ea typeface="Calibri" panose="020F0502020204030204" pitchFamily="34" charset="0"/>
                <a:cs typeface="Mangal" panose="02040503050203030202" pitchFamily="18" charset="0"/>
              </a:rPr>
              <a:t>soll</a:t>
            </a:r>
            <a:r>
              <a:rPr lang="de-DE" sz="1800" dirty="0">
                <a:solidFill>
                  <a:srgbClr val="01AC2F"/>
                </a:solidFill>
                <a:effectLst/>
                <a:latin typeface="Calibri" panose="020F0502020204030204" pitchFamily="34" charset="0"/>
                <a:ea typeface="Calibri" panose="020F0502020204030204" pitchFamily="34" charset="0"/>
                <a:cs typeface="Mangal" panose="02040503050203030202" pitchFamily="18" charset="0"/>
              </a:rPr>
              <a:t> dem Nutzer die Möglichkeit bieten zwischen einer perspektivischen und orthographischen Kamera zu wählen.</a:t>
            </a:r>
          </a:p>
          <a:p>
            <a:pPr>
              <a:lnSpc>
                <a:spcPct val="115000"/>
              </a:lnSpc>
              <a:spcAft>
                <a:spcPts val="800"/>
              </a:spcAft>
            </a:pPr>
            <a:r>
              <a:rPr lang="de-DE" sz="1800" dirty="0">
                <a:solidFill>
                  <a:srgbClr val="01AC2F"/>
                </a:solidFill>
                <a:effectLst/>
                <a:latin typeface="Calibri" panose="020F0502020204030204" pitchFamily="34" charset="0"/>
                <a:ea typeface="Calibri" panose="020F0502020204030204" pitchFamily="34" charset="0"/>
                <a:cs typeface="Mangal" panose="02040503050203030202" pitchFamily="18" charset="0"/>
              </a:rPr>
              <a:t>[F055] Die Anwendung </a:t>
            </a:r>
            <a:r>
              <a:rPr lang="de-DE" sz="1800" b="1" dirty="0">
                <a:solidFill>
                  <a:srgbClr val="01AC2F"/>
                </a:solidFill>
                <a:effectLst/>
                <a:latin typeface="Calibri" panose="020F0502020204030204" pitchFamily="34" charset="0"/>
                <a:ea typeface="Calibri" panose="020F0502020204030204" pitchFamily="34" charset="0"/>
                <a:cs typeface="Mangal" panose="02040503050203030202" pitchFamily="18" charset="0"/>
              </a:rPr>
              <a:t>soll</a:t>
            </a:r>
            <a:r>
              <a:rPr lang="de-DE" sz="1800" dirty="0">
                <a:solidFill>
                  <a:srgbClr val="01AC2F"/>
                </a:solidFill>
                <a:effectLst/>
                <a:latin typeface="Calibri" panose="020F0502020204030204" pitchFamily="34" charset="0"/>
                <a:ea typeface="Calibri" panose="020F0502020204030204" pitchFamily="34" charset="0"/>
                <a:cs typeface="Mangal" panose="02040503050203030202" pitchFamily="18" charset="0"/>
              </a:rPr>
              <a:t> dem Nutzer die Möglichkeit bieten zwischen der Nutzung eines Fahrstuhls oder der Treppen zu wählen.</a:t>
            </a:r>
          </a:p>
          <a:p>
            <a:pPr>
              <a:lnSpc>
                <a:spcPct val="115000"/>
              </a:lnSpc>
              <a:spcAft>
                <a:spcPts val="800"/>
              </a:spcAft>
            </a:pPr>
            <a:r>
              <a:rPr lang="de-DE" sz="1800" dirty="0">
                <a:solidFill>
                  <a:schemeClr val="accent4"/>
                </a:solidFill>
                <a:effectLst/>
                <a:latin typeface="Calibri" panose="020F0502020204030204" pitchFamily="34" charset="0"/>
                <a:ea typeface="Calibri" panose="020F0502020204030204" pitchFamily="34" charset="0"/>
                <a:cs typeface="Mangal" panose="02040503050203030202" pitchFamily="18" charset="0"/>
              </a:rPr>
              <a:t>[F060] Die Anwendung </a:t>
            </a:r>
            <a:r>
              <a:rPr lang="de-DE" sz="1800" b="1" dirty="0">
                <a:solidFill>
                  <a:schemeClr val="accent4"/>
                </a:solidFill>
                <a:effectLst/>
                <a:latin typeface="Calibri" panose="020F0502020204030204" pitchFamily="34" charset="0"/>
                <a:ea typeface="Calibri" panose="020F0502020204030204" pitchFamily="34" charset="0"/>
                <a:cs typeface="Mangal" panose="02040503050203030202" pitchFamily="18" charset="0"/>
              </a:rPr>
              <a:t>soll</a:t>
            </a:r>
            <a:r>
              <a:rPr lang="de-DE" sz="1800" dirty="0">
                <a:solidFill>
                  <a:schemeClr val="accent4"/>
                </a:solidFill>
                <a:effectLst/>
                <a:latin typeface="Calibri" panose="020F0502020204030204" pitchFamily="34" charset="0"/>
                <a:ea typeface="Calibri" panose="020F0502020204030204" pitchFamily="34" charset="0"/>
                <a:cs typeface="Mangal" panose="02040503050203030202" pitchFamily="18" charset="0"/>
              </a:rPr>
              <a:t> dem Nutzer die Möglichkeit bieten diese auf jedem Gerät mit einem aktuellen Webbrowser und einer Internetverbindung aufrufen zu können.</a:t>
            </a:r>
          </a:p>
          <a:p>
            <a:pPr>
              <a:lnSpc>
                <a:spcPct val="115000"/>
              </a:lnSpc>
              <a:spcAft>
                <a:spcPts val="800"/>
              </a:spcAft>
            </a:pPr>
            <a:r>
              <a:rPr lang="de-DE" sz="1800" dirty="0">
                <a:solidFill>
                  <a:schemeClr val="accent4"/>
                </a:solidFill>
                <a:effectLst/>
                <a:latin typeface="Calibri" panose="020F0502020204030204" pitchFamily="34" charset="0"/>
                <a:ea typeface="Calibri" panose="020F0502020204030204" pitchFamily="34" charset="0"/>
                <a:cs typeface="Mangal" panose="02040503050203030202" pitchFamily="18" charset="0"/>
              </a:rPr>
              <a:t>[F070] Die Anwendung </a:t>
            </a:r>
            <a:r>
              <a:rPr lang="de-DE" sz="1800" b="1" dirty="0">
                <a:solidFill>
                  <a:schemeClr val="accent4"/>
                </a:solidFill>
                <a:effectLst/>
                <a:latin typeface="Calibri" panose="020F0502020204030204" pitchFamily="34" charset="0"/>
                <a:ea typeface="Calibri" panose="020F0502020204030204" pitchFamily="34" charset="0"/>
                <a:cs typeface="Mangal" panose="02040503050203030202" pitchFamily="18" charset="0"/>
              </a:rPr>
              <a:t>soll</a:t>
            </a:r>
            <a:r>
              <a:rPr lang="de-DE" sz="1800" dirty="0">
                <a:solidFill>
                  <a:schemeClr val="accent4"/>
                </a:solidFill>
                <a:effectLst/>
                <a:latin typeface="Calibri" panose="020F0502020204030204" pitchFamily="34" charset="0"/>
                <a:ea typeface="Calibri" panose="020F0502020204030204" pitchFamily="34" charset="0"/>
                <a:cs typeface="Mangal" panose="02040503050203030202" pitchFamily="18" charset="0"/>
              </a:rPr>
              <a:t> dem Nutzer die Möglichkeit bieten Ausgewählte Räume visuell hervorzuheben.</a:t>
            </a:r>
          </a:p>
          <a:p>
            <a:pPr>
              <a:lnSpc>
                <a:spcPct val="115000"/>
              </a:lnSpc>
              <a:spcAft>
                <a:spcPts val="800"/>
              </a:spcAft>
            </a:pPr>
            <a:r>
              <a:rPr lang="de-DE" sz="1800" dirty="0">
                <a:effectLst/>
                <a:latin typeface="Calibri" panose="020F0502020204030204" pitchFamily="34" charset="0"/>
                <a:ea typeface="Calibri" panose="020F0502020204030204" pitchFamily="34" charset="0"/>
                <a:cs typeface="Mangal" panose="02040503050203030202" pitchFamily="18" charset="0"/>
              </a:rPr>
              <a:t>[F080] Die Anwendung </a:t>
            </a:r>
            <a:r>
              <a:rPr lang="de-DE" sz="1800" b="1" dirty="0">
                <a:effectLst/>
                <a:latin typeface="Calibri" panose="020F0502020204030204" pitchFamily="34" charset="0"/>
                <a:ea typeface="Calibri" panose="020F0502020204030204" pitchFamily="34" charset="0"/>
                <a:cs typeface="Mangal" panose="02040503050203030202" pitchFamily="18" charset="0"/>
              </a:rPr>
              <a:t>soll</a:t>
            </a:r>
            <a:r>
              <a:rPr lang="de-DE" sz="1800" dirty="0">
                <a:effectLst/>
                <a:latin typeface="Calibri" panose="020F0502020204030204" pitchFamily="34" charset="0"/>
                <a:ea typeface="Calibri" panose="020F0502020204030204" pitchFamily="34" charset="0"/>
                <a:cs typeface="Mangal" panose="02040503050203030202" pitchFamily="18" charset="0"/>
              </a:rPr>
              <a:t> dem Nutzer die Möglichkeit bieten Informationen zu den Räumen anzuzeigen.</a:t>
            </a:r>
          </a:p>
          <a:p>
            <a:pPr>
              <a:lnSpc>
                <a:spcPct val="115000"/>
              </a:lnSpc>
              <a:spcAft>
                <a:spcPts val="800"/>
              </a:spcAft>
            </a:pPr>
            <a:r>
              <a:rPr lang="de-DE" sz="1800" dirty="0">
                <a:effectLst/>
                <a:latin typeface="Calibri" panose="020F0502020204030204" pitchFamily="34" charset="0"/>
                <a:ea typeface="Calibri" panose="020F0502020204030204" pitchFamily="34" charset="0"/>
                <a:cs typeface="Mangal" panose="02040503050203030202" pitchFamily="18" charset="0"/>
              </a:rPr>
              <a:t> </a:t>
            </a:r>
          </a:p>
          <a:p>
            <a:pPr>
              <a:lnSpc>
                <a:spcPct val="115000"/>
              </a:lnSpc>
              <a:spcAft>
                <a:spcPts val="800"/>
              </a:spcAft>
            </a:pPr>
            <a:r>
              <a:rPr lang="de-DE" sz="1800" dirty="0">
                <a:effectLst/>
                <a:latin typeface="Calibri" panose="020F0502020204030204" pitchFamily="34" charset="0"/>
                <a:ea typeface="Calibri" panose="020F0502020204030204" pitchFamily="34" charset="0"/>
                <a:cs typeface="Mangal" panose="02040503050203030202" pitchFamily="18" charset="0"/>
              </a:rPr>
              <a:t>[F090] Die Anwendung </a:t>
            </a:r>
            <a:r>
              <a:rPr lang="de-DE" sz="1800" b="1" dirty="0">
                <a:effectLst/>
                <a:latin typeface="Calibri" panose="020F0502020204030204" pitchFamily="34" charset="0"/>
                <a:ea typeface="Calibri" panose="020F0502020204030204" pitchFamily="34" charset="0"/>
                <a:cs typeface="Mangal" panose="02040503050203030202" pitchFamily="18" charset="0"/>
              </a:rPr>
              <a:t>kann</a:t>
            </a:r>
            <a:r>
              <a:rPr lang="de-DE" sz="1800" dirty="0">
                <a:effectLst/>
                <a:latin typeface="Calibri" panose="020F0502020204030204" pitchFamily="34" charset="0"/>
                <a:ea typeface="Calibri" panose="020F0502020204030204" pitchFamily="34" charset="0"/>
                <a:cs typeface="Mangal" panose="02040503050203030202" pitchFamily="18" charset="0"/>
              </a:rPr>
              <a:t> dem Nutzer die Möglichkeit bieten Räume als Favoriten zu speichern und auszuwählen.</a:t>
            </a:r>
          </a:p>
          <a:p>
            <a:pPr>
              <a:lnSpc>
                <a:spcPct val="115000"/>
              </a:lnSpc>
              <a:spcAft>
                <a:spcPts val="800"/>
              </a:spcAft>
            </a:pPr>
            <a:r>
              <a:rPr lang="de-DE" sz="1800" dirty="0">
                <a:effectLst/>
                <a:latin typeface="Calibri" panose="020F0502020204030204" pitchFamily="34" charset="0"/>
                <a:ea typeface="Calibri" panose="020F0502020204030204" pitchFamily="34" charset="0"/>
                <a:cs typeface="Mangal" panose="02040503050203030202" pitchFamily="18" charset="0"/>
              </a:rPr>
              <a:t>[F100] Die Anwendung </a:t>
            </a:r>
            <a:r>
              <a:rPr lang="de-DE" sz="1800" b="1" dirty="0">
                <a:effectLst/>
                <a:latin typeface="Calibri" panose="020F0502020204030204" pitchFamily="34" charset="0"/>
                <a:ea typeface="Calibri" panose="020F0502020204030204" pitchFamily="34" charset="0"/>
                <a:cs typeface="Mangal" panose="02040503050203030202" pitchFamily="18" charset="0"/>
              </a:rPr>
              <a:t>kann</a:t>
            </a:r>
            <a:r>
              <a:rPr lang="de-DE" sz="1800" dirty="0">
                <a:effectLst/>
                <a:latin typeface="Calibri" panose="020F0502020204030204" pitchFamily="34" charset="0"/>
                <a:ea typeface="Calibri" panose="020F0502020204030204" pitchFamily="34" charset="0"/>
                <a:cs typeface="Mangal" panose="02040503050203030202" pitchFamily="18" charset="0"/>
              </a:rPr>
              <a:t> dem Nutzer die Möglichkeit bieten die Routengeneration durch URL-Parameter anzugeben.</a:t>
            </a:r>
          </a:p>
          <a:p>
            <a:pPr>
              <a:lnSpc>
                <a:spcPct val="115000"/>
              </a:lnSpc>
              <a:spcAft>
                <a:spcPts val="800"/>
              </a:spcAft>
            </a:pPr>
            <a:endParaRPr lang="de-DE" sz="1800" dirty="0">
              <a:effectLst/>
              <a:latin typeface="Calibri" panose="020F0502020204030204" pitchFamily="34" charset="0"/>
              <a:ea typeface="Calibri" panose="020F0502020204030204" pitchFamily="34" charset="0"/>
              <a:cs typeface="Mangal" panose="02040503050203030202" pitchFamily="18" charset="0"/>
            </a:endParaRPr>
          </a:p>
        </p:txBody>
      </p:sp>
    </p:spTree>
    <p:extLst>
      <p:ext uri="{BB962C8B-B14F-4D97-AF65-F5344CB8AC3E}">
        <p14:creationId xmlns:p14="http://schemas.microsoft.com/office/powerpoint/2010/main" val="386906056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a:t>Fazit - Arbeitsmatrix</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pic>
        <p:nvPicPr>
          <p:cNvPr id="7" name="Grafik 6">
            <a:extLst>
              <a:ext uri="{FF2B5EF4-FFF2-40B4-BE49-F238E27FC236}">
                <a16:creationId xmlns:a16="http://schemas.microsoft.com/office/drawing/2014/main" id="{4F63EE88-3F5B-63CA-9085-B6BEAFD27454}"/>
              </a:ext>
            </a:extLst>
          </p:cNvPr>
          <p:cNvPicPr>
            <a:picLocks noChangeAspect="1"/>
          </p:cNvPicPr>
          <p:nvPr/>
        </p:nvPicPr>
        <p:blipFill rotWithShape="1">
          <a:blip r:embed="rId3"/>
          <a:srcRect/>
          <a:stretch/>
        </p:blipFill>
        <p:spPr>
          <a:xfrm>
            <a:off x="1201638" y="1287660"/>
            <a:ext cx="4800600" cy="4829175"/>
          </a:xfrm>
          <a:prstGeom prst="rect">
            <a:avLst/>
          </a:prstGeom>
        </p:spPr>
      </p:pic>
      <p:pic>
        <p:nvPicPr>
          <p:cNvPr id="9" name="Grafik 8">
            <a:extLst>
              <a:ext uri="{FF2B5EF4-FFF2-40B4-BE49-F238E27FC236}">
                <a16:creationId xmlns:a16="http://schemas.microsoft.com/office/drawing/2014/main" id="{FBE3327B-8525-6ABB-9912-E2249F9EEA13}"/>
              </a:ext>
            </a:extLst>
          </p:cNvPr>
          <p:cNvPicPr>
            <a:picLocks noChangeAspect="1"/>
          </p:cNvPicPr>
          <p:nvPr/>
        </p:nvPicPr>
        <p:blipFill>
          <a:blip r:embed="rId4"/>
          <a:stretch>
            <a:fillRect/>
          </a:stretch>
        </p:blipFill>
        <p:spPr>
          <a:xfrm>
            <a:off x="6189762" y="1279492"/>
            <a:ext cx="4800600" cy="2013950"/>
          </a:xfrm>
          <a:prstGeom prst="rect">
            <a:avLst/>
          </a:prstGeom>
        </p:spPr>
      </p:pic>
    </p:spTree>
    <p:extLst>
      <p:ext uri="{BB962C8B-B14F-4D97-AF65-F5344CB8AC3E}">
        <p14:creationId xmlns:p14="http://schemas.microsoft.com/office/powerpoint/2010/main" val="326180678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a:t>Fazit – Zusammenarbeit und Projektablauf</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2" name="Textfeld 1">
            <a:extLst>
              <a:ext uri="{FF2B5EF4-FFF2-40B4-BE49-F238E27FC236}">
                <a16:creationId xmlns:a16="http://schemas.microsoft.com/office/drawing/2014/main" id="{4E79F4C1-43A3-9040-7EC8-52515162ACA5}"/>
              </a:ext>
            </a:extLst>
          </p:cNvPr>
          <p:cNvSpPr txBox="1"/>
          <p:nvPr/>
        </p:nvSpPr>
        <p:spPr>
          <a:xfrm>
            <a:off x="2059781" y="1563919"/>
            <a:ext cx="9259410" cy="2497863"/>
          </a:xfrm>
          <a:prstGeom prst="rect">
            <a:avLst/>
          </a:prstGeom>
          <a:noFill/>
        </p:spPr>
        <p:txBody>
          <a:bodyPr wrap="square" rtlCol="0">
            <a:spAutoFit/>
          </a:bodyPr>
          <a:lstStyle/>
          <a:p>
            <a:pPr marL="285750" indent="-285750">
              <a:lnSpc>
                <a:spcPct val="115000"/>
              </a:lnSpc>
              <a:spcAft>
                <a:spcPts val="800"/>
              </a:spcAft>
              <a:buFont typeface="Arial" panose="020B0604020202020204" pitchFamily="34" charset="0"/>
              <a:buChar char="•"/>
            </a:pPr>
            <a:r>
              <a:rPr lang="de-DE" dirty="0">
                <a:effectLst/>
                <a:latin typeface="Calibri" panose="020F0502020204030204" pitchFamily="34" charset="0"/>
                <a:ea typeface="Calibri" panose="020F0502020204030204" pitchFamily="34" charset="0"/>
                <a:cs typeface="Mangal" panose="02040503050203030202" pitchFamily="18" charset="0"/>
              </a:rPr>
              <a:t>Strukturierte Arbeit</a:t>
            </a:r>
          </a:p>
          <a:p>
            <a:pPr marL="285750" indent="-285750">
              <a:lnSpc>
                <a:spcPct val="115000"/>
              </a:lnSpc>
              <a:spcAft>
                <a:spcPts val="800"/>
              </a:spcAft>
              <a:buFont typeface="Arial" panose="020B0604020202020204" pitchFamily="34" charset="0"/>
              <a:buChar char="•"/>
            </a:pPr>
            <a:r>
              <a:rPr lang="de-DE" dirty="0">
                <a:latin typeface="Calibri" panose="020F0502020204030204" pitchFamily="34" charset="0"/>
                <a:ea typeface="Calibri" panose="020F0502020204030204" pitchFamily="34" charset="0"/>
                <a:cs typeface="Mangal" panose="02040503050203030202" pitchFamily="18" charset="0"/>
              </a:rPr>
              <a:t>Alle haben sich an Vereinbarungen gehalten </a:t>
            </a:r>
          </a:p>
          <a:p>
            <a:pPr marL="285750" indent="-285750">
              <a:lnSpc>
                <a:spcPct val="115000"/>
              </a:lnSpc>
              <a:spcAft>
                <a:spcPts val="800"/>
              </a:spcAft>
              <a:buFont typeface="Arial" panose="020B0604020202020204" pitchFamily="34" charset="0"/>
              <a:buChar char="•"/>
            </a:pPr>
            <a:r>
              <a:rPr lang="de-DE" dirty="0">
                <a:effectLst/>
                <a:latin typeface="Calibri" panose="020F0502020204030204" pitchFamily="34" charset="0"/>
                <a:ea typeface="Calibri" panose="020F0502020204030204" pitchFamily="34" charset="0"/>
                <a:cs typeface="Mangal" panose="02040503050203030202" pitchFamily="18" charset="0"/>
              </a:rPr>
              <a:t>Gute Kommunikation, regelmäßige </a:t>
            </a:r>
            <a:r>
              <a:rPr lang="de-DE" dirty="0">
                <a:latin typeface="Calibri" panose="020F0502020204030204" pitchFamily="34" charset="0"/>
                <a:ea typeface="Calibri" panose="020F0502020204030204" pitchFamily="34" charset="0"/>
                <a:cs typeface="Mangal" panose="02040503050203030202" pitchFamily="18" charset="0"/>
              </a:rPr>
              <a:t>Absprachen</a:t>
            </a:r>
          </a:p>
          <a:p>
            <a:pPr marL="285750" indent="-285750">
              <a:lnSpc>
                <a:spcPct val="115000"/>
              </a:lnSpc>
              <a:spcAft>
                <a:spcPts val="800"/>
              </a:spcAft>
              <a:buFont typeface="Arial" panose="020B0604020202020204" pitchFamily="34" charset="0"/>
              <a:buChar char="•"/>
            </a:pPr>
            <a:r>
              <a:rPr lang="de-DE" dirty="0">
                <a:latin typeface="Calibri" panose="020F0502020204030204" pitchFamily="34" charset="0"/>
                <a:ea typeface="Calibri" panose="020F0502020204030204" pitchFamily="34" charset="0"/>
                <a:cs typeface="Mangal" panose="02040503050203030202" pitchFamily="18" charset="0"/>
              </a:rPr>
              <a:t>Jeder war Aktiv dabei, faire Arbeitsaufteilung</a:t>
            </a:r>
          </a:p>
          <a:p>
            <a:pPr marL="285750" indent="-285750">
              <a:lnSpc>
                <a:spcPct val="115000"/>
              </a:lnSpc>
              <a:spcAft>
                <a:spcPts val="800"/>
              </a:spcAft>
              <a:buFont typeface="Arial" panose="020B0604020202020204" pitchFamily="34" charset="0"/>
              <a:buChar char="•"/>
            </a:pPr>
            <a:r>
              <a:rPr lang="de-DE" dirty="0">
                <a:effectLst/>
                <a:latin typeface="Calibri" panose="020F0502020204030204" pitchFamily="34" charset="0"/>
                <a:ea typeface="Calibri" panose="020F0502020204030204" pitchFamily="34" charset="0"/>
                <a:cs typeface="Mangal" panose="02040503050203030202" pitchFamily="18" charset="0"/>
              </a:rPr>
              <a:t>Manchmal wurde aneinander vorbei geredet</a:t>
            </a:r>
          </a:p>
          <a:p>
            <a:pPr>
              <a:lnSpc>
                <a:spcPct val="115000"/>
              </a:lnSpc>
              <a:spcAft>
                <a:spcPts val="800"/>
              </a:spcAft>
            </a:pPr>
            <a:endParaRPr lang="de-DE" sz="1800" dirty="0">
              <a:effectLst/>
              <a:latin typeface="Calibri" panose="020F0502020204030204" pitchFamily="34" charset="0"/>
              <a:ea typeface="Calibri" panose="020F0502020204030204" pitchFamily="34" charset="0"/>
              <a:cs typeface="Mangal" panose="02040503050203030202" pitchFamily="18" charset="0"/>
            </a:endParaRPr>
          </a:p>
        </p:txBody>
      </p:sp>
      <p:pic>
        <p:nvPicPr>
          <p:cNvPr id="7" name="Grafik 6" descr="Ein Pokal">
            <a:extLst>
              <a:ext uri="{FF2B5EF4-FFF2-40B4-BE49-F238E27FC236}">
                <a16:creationId xmlns:a16="http://schemas.microsoft.com/office/drawing/2014/main" id="{1F5194E1-BF59-048B-3B53-957AF9226F4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852026" y="2388691"/>
            <a:ext cx="4572000" cy="4572000"/>
          </a:xfrm>
          <a:prstGeom prst="rect">
            <a:avLst/>
          </a:prstGeom>
        </p:spPr>
      </p:pic>
    </p:spTree>
    <p:extLst>
      <p:ext uri="{BB962C8B-B14F-4D97-AF65-F5344CB8AC3E}">
        <p14:creationId xmlns:p14="http://schemas.microsoft.com/office/powerpoint/2010/main" val="381253992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58835" cy="3231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nchor="ctr">
            <a:spAutoFit/>
          </a:bodyPr>
          <a:lstStyle>
            <a:lvl1pPr algn="l">
              <a:defRPr sz="2100" b="0">
                <a:latin typeface="Roboto Slab Bold"/>
                <a:ea typeface="Roboto Slab Bold"/>
                <a:cs typeface="Roboto Slab Bold"/>
                <a:sym typeface="Roboto Slab Bold"/>
              </a:defRPr>
            </a:lvl1pPr>
          </a:lstStyle>
          <a:p>
            <a:r>
              <a:rPr lang="de-DE" b="1" dirty="0"/>
              <a:t>Ende</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4" name="Textfeld 3">
            <a:extLst>
              <a:ext uri="{FF2B5EF4-FFF2-40B4-BE49-F238E27FC236}">
                <a16:creationId xmlns:a16="http://schemas.microsoft.com/office/drawing/2014/main" id="{292F7CD0-7014-A557-A417-ABF2AD680C70}"/>
              </a:ext>
            </a:extLst>
          </p:cNvPr>
          <p:cNvSpPr txBox="1"/>
          <p:nvPr/>
        </p:nvSpPr>
        <p:spPr>
          <a:xfrm>
            <a:off x="2954193" y="5692676"/>
            <a:ext cx="6471138" cy="646331"/>
          </a:xfrm>
          <a:prstGeom prst="rect">
            <a:avLst/>
          </a:prstGeom>
          <a:noFill/>
        </p:spPr>
        <p:txBody>
          <a:bodyPr wrap="square">
            <a:spAutoFit/>
          </a:bodyPr>
          <a:lstStyle/>
          <a:p>
            <a:r>
              <a:rPr lang="de-DE" dirty="0">
                <a:hlinkClick r:id="rId2"/>
              </a:rPr>
              <a:t>EPW2122ChouliarasBurgdorfWolf/Audit 1.pptx at </a:t>
            </a:r>
            <a:r>
              <a:rPr lang="de-DE" dirty="0" err="1">
                <a:hlinkClick r:id="rId2"/>
              </a:rPr>
              <a:t>main</a:t>
            </a:r>
            <a:r>
              <a:rPr lang="de-DE" dirty="0">
                <a:hlinkClick r:id="rId2"/>
              </a:rPr>
              <a:t> · </a:t>
            </a:r>
            <a:r>
              <a:rPr lang="de-DE" dirty="0" err="1">
                <a:hlinkClick r:id="rId2"/>
              </a:rPr>
              <a:t>Splashpixx</a:t>
            </a:r>
            <a:r>
              <a:rPr lang="de-DE" dirty="0">
                <a:hlinkClick r:id="rId2"/>
              </a:rPr>
              <a:t>/EPW2122ChouliarasBurgdorfWolf (github.com)</a:t>
            </a:r>
            <a:endParaRPr lang="de-DE" dirty="0"/>
          </a:p>
        </p:txBody>
      </p:sp>
      <p:sp>
        <p:nvSpPr>
          <p:cNvPr id="5" name="Textfeld 4">
            <a:extLst>
              <a:ext uri="{FF2B5EF4-FFF2-40B4-BE49-F238E27FC236}">
                <a16:creationId xmlns:a16="http://schemas.microsoft.com/office/drawing/2014/main" id="{4AB0D2EA-B928-0B1A-2FA5-E0039B4FC89A}"/>
              </a:ext>
            </a:extLst>
          </p:cNvPr>
          <p:cNvSpPr txBox="1"/>
          <p:nvPr/>
        </p:nvSpPr>
        <p:spPr>
          <a:xfrm>
            <a:off x="3208001" y="5201305"/>
            <a:ext cx="4906108" cy="369332"/>
          </a:xfrm>
          <a:prstGeom prst="rect">
            <a:avLst/>
          </a:prstGeom>
          <a:noFill/>
        </p:spPr>
        <p:txBody>
          <a:bodyPr wrap="square" rtlCol="0">
            <a:spAutoFit/>
          </a:bodyPr>
          <a:lstStyle/>
          <a:p>
            <a:r>
              <a:rPr lang="de-DE" dirty="0"/>
              <a:t>Ausführliche Informationen sind in unserem Repo:</a:t>
            </a:r>
          </a:p>
        </p:txBody>
      </p:sp>
      <p:sp>
        <p:nvSpPr>
          <p:cNvPr id="2" name="Textfeld 1">
            <a:extLst>
              <a:ext uri="{FF2B5EF4-FFF2-40B4-BE49-F238E27FC236}">
                <a16:creationId xmlns:a16="http://schemas.microsoft.com/office/drawing/2014/main" id="{74781A1F-4EF5-0383-30D7-144DCC156F1A}"/>
              </a:ext>
            </a:extLst>
          </p:cNvPr>
          <p:cNvSpPr txBox="1"/>
          <p:nvPr/>
        </p:nvSpPr>
        <p:spPr>
          <a:xfrm>
            <a:off x="1155561" y="1603699"/>
            <a:ext cx="9259410" cy="1234440"/>
          </a:xfrm>
          <a:prstGeom prst="rect">
            <a:avLst/>
          </a:prstGeom>
          <a:noFill/>
        </p:spPr>
        <p:txBody>
          <a:bodyPr wrap="square" rtlCol="0">
            <a:spAutoFit/>
          </a:bodyPr>
          <a:lstStyle/>
          <a:p>
            <a:pPr>
              <a:lnSpc>
                <a:spcPct val="115000"/>
              </a:lnSpc>
              <a:spcAft>
                <a:spcPts val="800"/>
              </a:spcAft>
            </a:pPr>
            <a:r>
              <a:rPr lang="de-DE" dirty="0">
                <a:effectLst/>
                <a:latin typeface="Calibri" panose="020F0502020204030204" pitchFamily="34" charset="0"/>
                <a:ea typeface="Calibri" panose="020F0502020204030204" pitchFamily="34" charset="0"/>
                <a:cs typeface="Mangal" panose="02040503050203030202" pitchFamily="18" charset="0"/>
              </a:rPr>
              <a:t>Eine Anleitung zur Installation und </a:t>
            </a:r>
            <a:r>
              <a:rPr lang="de-DE" dirty="0">
                <a:latin typeface="Calibri" panose="020F0502020204030204" pitchFamily="34" charset="0"/>
                <a:ea typeface="Calibri" panose="020F0502020204030204" pitchFamily="34" charset="0"/>
                <a:cs typeface="Mangal" panose="02040503050203030202" pitchFamily="18" charset="0"/>
              </a:rPr>
              <a:t>einige Testfälle haben wir im </a:t>
            </a:r>
            <a:r>
              <a:rPr lang="de-DE" dirty="0" err="1">
                <a:latin typeface="Calibri" panose="020F0502020204030204" pitchFamily="34" charset="0"/>
                <a:ea typeface="Calibri" panose="020F0502020204030204" pitchFamily="34" charset="0"/>
                <a:cs typeface="Mangal" panose="02040503050203030202" pitchFamily="18" charset="0"/>
              </a:rPr>
              <a:t>Github</a:t>
            </a:r>
            <a:r>
              <a:rPr lang="de-DE" dirty="0">
                <a:latin typeface="Calibri" panose="020F0502020204030204" pitchFamily="34" charset="0"/>
                <a:ea typeface="Calibri" panose="020F0502020204030204" pitchFamily="34" charset="0"/>
                <a:cs typeface="Mangal" panose="02040503050203030202" pitchFamily="18" charset="0"/>
              </a:rPr>
              <a:t> bereitgestellt:</a:t>
            </a:r>
          </a:p>
          <a:p>
            <a:pPr>
              <a:lnSpc>
                <a:spcPct val="115000"/>
              </a:lnSpc>
              <a:spcAft>
                <a:spcPts val="800"/>
              </a:spcAft>
            </a:pPr>
            <a:r>
              <a:rPr lang="de-DE" dirty="0">
                <a:solidFill>
                  <a:srgbClr val="FF0000"/>
                </a:solidFill>
                <a:effectLst/>
                <a:latin typeface="Calibri" panose="020F0502020204030204" pitchFamily="34" charset="0"/>
                <a:ea typeface="Calibri" panose="020F0502020204030204" pitchFamily="34" charset="0"/>
                <a:cs typeface="Mangal" panose="02040503050203030202" pitchFamily="18" charset="0"/>
              </a:rPr>
              <a:t>LINK</a:t>
            </a:r>
          </a:p>
          <a:p>
            <a:pPr>
              <a:lnSpc>
                <a:spcPct val="115000"/>
              </a:lnSpc>
              <a:spcAft>
                <a:spcPts val="800"/>
              </a:spcAft>
            </a:pPr>
            <a:endParaRPr lang="de-DE" sz="1800" dirty="0">
              <a:effectLst/>
              <a:latin typeface="Calibri" panose="020F0502020204030204" pitchFamily="34" charset="0"/>
              <a:ea typeface="Calibri" panose="020F0502020204030204" pitchFamily="34" charset="0"/>
              <a:cs typeface="Mangal" panose="02040503050203030202" pitchFamily="18" charset="0"/>
            </a:endParaRPr>
          </a:p>
        </p:txBody>
      </p:sp>
    </p:spTree>
    <p:extLst>
      <p:ext uri="{BB962C8B-B14F-4D97-AF65-F5344CB8AC3E}">
        <p14:creationId xmlns:p14="http://schemas.microsoft.com/office/powerpoint/2010/main" val="38473467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2335576" cy="3231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nchor="ctr">
            <a:spAutoFit/>
          </a:bodyPr>
          <a:lstStyle>
            <a:lvl1pPr algn="l">
              <a:defRPr sz="2100" b="0">
                <a:latin typeface="Roboto Slab Bold"/>
                <a:ea typeface="Roboto Slab Bold"/>
                <a:cs typeface="Roboto Slab Bold"/>
                <a:sym typeface="Roboto Slab Bold"/>
              </a:defRPr>
            </a:lvl1pPr>
          </a:lstStyle>
          <a:p>
            <a:r>
              <a:rPr lang="de-DE" b="1" dirty="0"/>
              <a:t>Proof of </a:t>
            </a:r>
            <a:r>
              <a:rPr lang="de-DE" b="1" dirty="0" err="1"/>
              <a:t>Concepts</a:t>
            </a:r>
            <a:endParaRPr lang="de-DE"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pic>
        <p:nvPicPr>
          <p:cNvPr id="3" name="Grafik 2">
            <a:extLst>
              <a:ext uri="{FF2B5EF4-FFF2-40B4-BE49-F238E27FC236}">
                <a16:creationId xmlns:a16="http://schemas.microsoft.com/office/drawing/2014/main" id="{49E8E0DD-CDB0-6A2A-F5E4-05533CF5622C}"/>
              </a:ext>
            </a:extLst>
          </p:cNvPr>
          <p:cNvPicPr>
            <a:picLocks noChangeAspect="1"/>
          </p:cNvPicPr>
          <p:nvPr/>
        </p:nvPicPr>
        <p:blipFill rotWithShape="1">
          <a:blip r:embed="rId3">
            <a:extLst>
              <a:ext uri="{28A0092B-C50C-407E-A947-70E740481C1C}">
                <a14:useLocalDpi xmlns:a14="http://schemas.microsoft.com/office/drawing/2010/main" val="0"/>
              </a:ext>
            </a:extLst>
          </a:blip>
          <a:srcRect l="4368" t="11119" r="3666" b="8806"/>
          <a:stretch/>
        </p:blipFill>
        <p:spPr>
          <a:xfrm>
            <a:off x="290200" y="1585958"/>
            <a:ext cx="11799124" cy="4172183"/>
          </a:xfrm>
          <a:prstGeom prst="rect">
            <a:avLst/>
          </a:prstGeom>
        </p:spPr>
      </p:pic>
    </p:spTree>
    <p:extLst>
      <p:ext uri="{BB962C8B-B14F-4D97-AF65-F5344CB8AC3E}">
        <p14:creationId xmlns:p14="http://schemas.microsoft.com/office/powerpoint/2010/main" val="1795667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a:t>Plattformabhängige Erfolgskriterien der PoCs</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pic>
        <p:nvPicPr>
          <p:cNvPr id="4" name="Grafik 3" descr="Ein Bild, das Tisch enthält.&#10;&#10;Automatisch generierte Beschreibung">
            <a:extLst>
              <a:ext uri="{FF2B5EF4-FFF2-40B4-BE49-F238E27FC236}">
                <a16:creationId xmlns:a16="http://schemas.microsoft.com/office/drawing/2014/main" id="{775A4B54-EFF0-256D-6B7A-7D21302AA7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8078" y="3483826"/>
            <a:ext cx="4653394" cy="2789873"/>
          </a:xfrm>
          <a:prstGeom prst="rect">
            <a:avLst/>
          </a:prstGeom>
        </p:spPr>
      </p:pic>
      <p:pic>
        <p:nvPicPr>
          <p:cNvPr id="6" name="Grafik 5">
            <a:extLst>
              <a:ext uri="{FF2B5EF4-FFF2-40B4-BE49-F238E27FC236}">
                <a16:creationId xmlns:a16="http://schemas.microsoft.com/office/drawing/2014/main" id="{468CEF26-0D6D-5AC5-124D-46044D25F856}"/>
              </a:ext>
            </a:extLst>
          </p:cNvPr>
          <p:cNvPicPr>
            <a:picLocks noChangeAspect="1"/>
          </p:cNvPicPr>
          <p:nvPr/>
        </p:nvPicPr>
        <p:blipFill>
          <a:blip r:embed="rId3"/>
          <a:stretch>
            <a:fillRect/>
          </a:stretch>
        </p:blipFill>
        <p:spPr>
          <a:xfrm>
            <a:off x="6600978" y="3483826"/>
            <a:ext cx="4490729" cy="2708923"/>
          </a:xfrm>
          <a:prstGeom prst="rect">
            <a:avLst/>
          </a:prstGeom>
        </p:spPr>
      </p:pic>
      <p:sp>
        <p:nvSpPr>
          <p:cNvPr id="10" name="Textfeld 9">
            <a:extLst>
              <a:ext uri="{FF2B5EF4-FFF2-40B4-BE49-F238E27FC236}">
                <a16:creationId xmlns:a16="http://schemas.microsoft.com/office/drawing/2014/main" id="{C271D799-D5E9-734D-5D0C-81634932EAF4}"/>
              </a:ext>
            </a:extLst>
          </p:cNvPr>
          <p:cNvSpPr txBox="1"/>
          <p:nvPr/>
        </p:nvSpPr>
        <p:spPr>
          <a:xfrm>
            <a:off x="1155561" y="1267646"/>
            <a:ext cx="9259410" cy="2200602"/>
          </a:xfrm>
          <a:prstGeom prst="rect">
            <a:avLst/>
          </a:prstGeom>
          <a:noFill/>
        </p:spPr>
        <p:txBody>
          <a:bodyPr wrap="square" rtlCol="0">
            <a:spAutoFit/>
          </a:bodyPr>
          <a:lstStyle/>
          <a:p>
            <a:r>
              <a:rPr lang="de-DE" sz="1700" dirty="0">
                <a:latin typeface="PT Sans" panose="020B0503020203020204" pitchFamily="34" charset="0"/>
              </a:rPr>
              <a:t>Bisherige Artefakte: </a:t>
            </a:r>
          </a:p>
          <a:p>
            <a:pPr marL="285750" indent="-285750">
              <a:buFont typeface="Arial" panose="020B0604020202020204" pitchFamily="34" charset="0"/>
              <a:buChar char="•"/>
            </a:pPr>
            <a:r>
              <a:rPr lang="de-DE" sz="1700" dirty="0">
                <a:latin typeface="PT Sans" panose="020B0503020203020204" pitchFamily="34" charset="0"/>
              </a:rPr>
              <a:t>Plattformentscheidung mit Vor- und Nachteilen</a:t>
            </a:r>
          </a:p>
          <a:p>
            <a:pPr marL="285750" indent="-285750">
              <a:buFont typeface="Arial" panose="020B0604020202020204" pitchFamily="34" charset="0"/>
              <a:buChar char="•"/>
            </a:pPr>
            <a:r>
              <a:rPr lang="de-DE" sz="1700" dirty="0">
                <a:latin typeface="PT Sans" panose="020B0503020203020204" pitchFamily="34" charset="0"/>
              </a:rPr>
              <a:t>Einzelne Kriterien für die verschiedenen Anwendungen/PoCs</a:t>
            </a:r>
          </a:p>
          <a:p>
            <a:endParaRPr lang="de-DE" sz="1700" dirty="0">
              <a:latin typeface="PT Sans" panose="020B0503020203020204" pitchFamily="34" charset="0"/>
            </a:endParaRPr>
          </a:p>
          <a:p>
            <a:r>
              <a:rPr lang="de-DE" sz="1700" dirty="0">
                <a:latin typeface="PT Sans" panose="020B0503020203020204" pitchFamily="34" charset="0"/>
              </a:rPr>
              <a:t>Probleme der Darstellung:</a:t>
            </a:r>
          </a:p>
          <a:p>
            <a:pPr marL="285750" indent="-285750">
              <a:buFont typeface="Arial" panose="020B0604020202020204" pitchFamily="34" charset="0"/>
              <a:buChar char="•"/>
            </a:pPr>
            <a:r>
              <a:rPr lang="de-DE" sz="1700" dirty="0">
                <a:latin typeface="PT Sans" panose="020B0503020203020204" pitchFamily="34" charset="0"/>
              </a:rPr>
              <a:t>Keine eindeutige Zuordnung von Plattform und PoCs</a:t>
            </a:r>
          </a:p>
          <a:p>
            <a:pPr marL="285750" indent="-285750">
              <a:buFont typeface="Arial" panose="020B0604020202020204" pitchFamily="34" charset="0"/>
              <a:buChar char="•"/>
            </a:pPr>
            <a:r>
              <a:rPr lang="de-DE" sz="1700" dirty="0">
                <a:latin typeface="PT Sans" panose="020B0503020203020204" pitchFamily="34" charset="0"/>
              </a:rPr>
              <a:t>Keine einheitlichen Vergleichskriterien </a:t>
            </a:r>
          </a:p>
          <a:p>
            <a:endParaRPr lang="de-DE" dirty="0"/>
          </a:p>
        </p:txBody>
      </p:sp>
    </p:spTree>
    <p:extLst>
      <p:ext uri="{BB962C8B-B14F-4D97-AF65-F5344CB8AC3E}">
        <p14:creationId xmlns:p14="http://schemas.microsoft.com/office/powerpoint/2010/main" val="8337557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a:t>Plattformabhängige Erfolgskriterien der PoCs</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graphicFrame>
        <p:nvGraphicFramePr>
          <p:cNvPr id="2" name="Tabelle 1">
            <a:extLst>
              <a:ext uri="{FF2B5EF4-FFF2-40B4-BE49-F238E27FC236}">
                <a16:creationId xmlns:a16="http://schemas.microsoft.com/office/drawing/2014/main" id="{B3ED37CC-4443-47B9-0DAA-1DEF4C790521}"/>
              </a:ext>
            </a:extLst>
          </p:cNvPr>
          <p:cNvGraphicFramePr>
            <a:graphicFrameLocks noGrp="1"/>
          </p:cNvGraphicFramePr>
          <p:nvPr>
            <p:extLst>
              <p:ext uri="{D42A27DB-BD31-4B8C-83A1-F6EECF244321}">
                <p14:modId xmlns:p14="http://schemas.microsoft.com/office/powerpoint/2010/main" val="762054801"/>
              </p:ext>
            </p:extLst>
          </p:nvPr>
        </p:nvGraphicFramePr>
        <p:xfrm>
          <a:off x="6096000" y="1278777"/>
          <a:ext cx="5862221" cy="5074695"/>
        </p:xfrm>
        <a:graphic>
          <a:graphicData uri="http://schemas.openxmlformats.org/drawingml/2006/table">
            <a:tbl>
              <a:tblPr>
                <a:tableStyleId>{5C22544A-7EE6-4342-B048-85BDC9FD1C3A}</a:tableStyleId>
              </a:tblPr>
              <a:tblGrid>
                <a:gridCol w="1855433">
                  <a:extLst>
                    <a:ext uri="{9D8B030D-6E8A-4147-A177-3AD203B41FA5}">
                      <a16:colId xmlns:a16="http://schemas.microsoft.com/office/drawing/2014/main" val="2834096848"/>
                    </a:ext>
                  </a:extLst>
                </a:gridCol>
                <a:gridCol w="2015232">
                  <a:extLst>
                    <a:ext uri="{9D8B030D-6E8A-4147-A177-3AD203B41FA5}">
                      <a16:colId xmlns:a16="http://schemas.microsoft.com/office/drawing/2014/main" val="3998620420"/>
                    </a:ext>
                  </a:extLst>
                </a:gridCol>
                <a:gridCol w="1991556">
                  <a:extLst>
                    <a:ext uri="{9D8B030D-6E8A-4147-A177-3AD203B41FA5}">
                      <a16:colId xmlns:a16="http://schemas.microsoft.com/office/drawing/2014/main" val="1511787272"/>
                    </a:ext>
                  </a:extLst>
                </a:gridCol>
              </a:tblGrid>
              <a:tr h="166014">
                <a:tc>
                  <a:txBody>
                    <a:bodyPr/>
                    <a:lstStyle/>
                    <a:p>
                      <a:pPr algn="l" fontAlgn="b"/>
                      <a:r>
                        <a:rPr lang="de-DE" sz="1400" b="1" u="none" strike="noStrike" dirty="0">
                          <a:effectLst/>
                        </a:rPr>
                        <a:t>Flutter</a:t>
                      </a:r>
                      <a:endParaRPr lang="de-DE" sz="1400" b="1" i="0" u="none" strike="noStrike" dirty="0">
                        <a:solidFill>
                          <a:srgbClr val="000000"/>
                        </a:solidFill>
                        <a:effectLst/>
                        <a:latin typeface="Calibri" panose="020F0502020204030204" pitchFamily="34" charset="0"/>
                      </a:endParaRPr>
                    </a:p>
                  </a:txBody>
                  <a:tcPr marL="6778" marR="6778" marT="6778" marB="0" anchor="b"/>
                </a:tc>
                <a:tc>
                  <a:txBody>
                    <a:bodyPr/>
                    <a:lstStyle/>
                    <a:p>
                      <a:pPr algn="l" fontAlgn="b"/>
                      <a:r>
                        <a:rPr lang="de-DE" sz="1400" b="1" u="none" strike="noStrike" dirty="0">
                          <a:effectLst/>
                        </a:rPr>
                        <a:t>Three.JS</a:t>
                      </a:r>
                      <a:endParaRPr lang="de-DE" sz="1400" b="1" i="0" u="none" strike="noStrike" dirty="0">
                        <a:solidFill>
                          <a:srgbClr val="000000"/>
                        </a:solidFill>
                        <a:effectLst/>
                        <a:latin typeface="Calibri" panose="020F0502020204030204" pitchFamily="34" charset="0"/>
                      </a:endParaRPr>
                    </a:p>
                  </a:txBody>
                  <a:tcPr marL="6778" marR="6778" marT="6778" marB="0" anchor="b"/>
                </a:tc>
                <a:tc>
                  <a:txBody>
                    <a:bodyPr/>
                    <a:lstStyle/>
                    <a:p>
                      <a:pPr algn="l" fontAlgn="b"/>
                      <a:r>
                        <a:rPr lang="de-DE" sz="1400" b="1" u="none" strike="noStrike" dirty="0">
                          <a:effectLst/>
                        </a:rPr>
                        <a:t>Unity</a:t>
                      </a:r>
                      <a:endParaRPr lang="de-DE" sz="1400" b="1" i="0" u="none" strike="noStrike" dirty="0">
                        <a:solidFill>
                          <a:srgbClr val="000000"/>
                        </a:solidFill>
                        <a:effectLst/>
                        <a:latin typeface="Calibri" panose="020F0502020204030204" pitchFamily="34" charset="0"/>
                      </a:endParaRPr>
                    </a:p>
                  </a:txBody>
                  <a:tcPr marL="6778" marR="6778" marT="6778" marB="0" anchor="b"/>
                </a:tc>
                <a:extLst>
                  <a:ext uri="{0D108BD9-81ED-4DB2-BD59-A6C34878D82A}">
                    <a16:rowId xmlns:a16="http://schemas.microsoft.com/office/drawing/2014/main" val="470627409"/>
                  </a:ext>
                </a:extLst>
              </a:tr>
              <a:tr h="500308">
                <a:tc>
                  <a:txBody>
                    <a:bodyPr/>
                    <a:lstStyle/>
                    <a:p>
                      <a:pPr algn="l" fontAlgn="t"/>
                      <a:r>
                        <a:rPr lang="de-DE" sz="1200" u="none" strike="noStrike" dirty="0">
                          <a:effectLst/>
                        </a:rPr>
                        <a:t>Einrichten der Entwicklungsumgebung</a:t>
                      </a:r>
                      <a:endParaRPr lang="de-DE" sz="1200" b="0" i="0" u="none" strike="noStrike" dirty="0">
                        <a:solidFill>
                          <a:srgbClr val="000000"/>
                        </a:solidFill>
                        <a:effectLst/>
                        <a:latin typeface="Calibri" panose="020F0502020204030204" pitchFamily="34" charset="0"/>
                      </a:endParaRPr>
                    </a:p>
                  </a:txBody>
                  <a:tcPr marL="6778" marR="6778" marT="6778" marB="0"/>
                </a:tc>
                <a:tc>
                  <a:txBody>
                    <a:bodyPr/>
                    <a:lstStyle/>
                    <a:p>
                      <a:pPr algn="l" fontAlgn="t"/>
                      <a:r>
                        <a:rPr lang="de-DE" sz="1200" u="none" strike="noStrike" dirty="0">
                          <a:effectLst/>
                        </a:rPr>
                        <a:t>Einrichten der Entwicklungsumgebung</a:t>
                      </a:r>
                      <a:endParaRPr lang="de-DE" sz="1200" b="0" i="0" u="none" strike="noStrike" dirty="0">
                        <a:solidFill>
                          <a:srgbClr val="000000"/>
                        </a:solidFill>
                        <a:effectLst/>
                        <a:latin typeface="Calibri" panose="020F0502020204030204" pitchFamily="34" charset="0"/>
                      </a:endParaRPr>
                    </a:p>
                  </a:txBody>
                  <a:tcPr marL="6778" marR="6778" marT="6778" marB="0"/>
                </a:tc>
                <a:tc>
                  <a:txBody>
                    <a:bodyPr/>
                    <a:lstStyle/>
                    <a:p>
                      <a:pPr algn="l" fontAlgn="t"/>
                      <a:r>
                        <a:rPr lang="de-DE" sz="1200" u="none" strike="noStrike">
                          <a:effectLst/>
                        </a:rPr>
                        <a:t>Einrichten der Entwicklungsumgebung</a:t>
                      </a:r>
                      <a:endParaRPr lang="de-DE" sz="1200" b="0" i="0" u="none" strike="noStrike">
                        <a:solidFill>
                          <a:srgbClr val="000000"/>
                        </a:solidFill>
                        <a:effectLst/>
                        <a:latin typeface="Calibri" panose="020F0502020204030204" pitchFamily="34" charset="0"/>
                      </a:endParaRPr>
                    </a:p>
                  </a:txBody>
                  <a:tcPr marL="6778" marR="6778" marT="6778" marB="0"/>
                </a:tc>
                <a:extLst>
                  <a:ext uri="{0D108BD9-81ED-4DB2-BD59-A6C34878D82A}">
                    <a16:rowId xmlns:a16="http://schemas.microsoft.com/office/drawing/2014/main" val="3324066058"/>
                  </a:ext>
                </a:extLst>
              </a:tr>
              <a:tr h="586299">
                <a:tc>
                  <a:txBody>
                    <a:bodyPr/>
                    <a:lstStyle/>
                    <a:p>
                      <a:pPr algn="l" fontAlgn="t"/>
                      <a:r>
                        <a:rPr lang="de-DE" sz="1200" u="none" strike="noStrike" dirty="0">
                          <a:effectLst/>
                        </a:rPr>
                        <a:t>Anwendung im Web ausführbar (Chrome)</a:t>
                      </a:r>
                      <a:endParaRPr lang="de-DE" sz="1200" b="0" i="0" u="none" strike="noStrike" dirty="0">
                        <a:solidFill>
                          <a:srgbClr val="000000"/>
                        </a:solidFill>
                        <a:effectLst/>
                        <a:latin typeface="Calibri" panose="020F0502020204030204" pitchFamily="34" charset="0"/>
                      </a:endParaRPr>
                    </a:p>
                  </a:txBody>
                  <a:tcPr marL="6778" marR="6778" marT="6778" marB="0"/>
                </a:tc>
                <a:tc>
                  <a:txBody>
                    <a:bodyPr/>
                    <a:lstStyle/>
                    <a:p>
                      <a:pPr algn="l" fontAlgn="t"/>
                      <a:r>
                        <a:rPr lang="de-DE" sz="1200" u="none" strike="noStrike">
                          <a:effectLst/>
                        </a:rPr>
                        <a:t>Anwendung im Web ausführbar (Chrome)</a:t>
                      </a:r>
                      <a:endParaRPr lang="de-DE" sz="1200" b="0" i="0" u="none" strike="noStrike">
                        <a:solidFill>
                          <a:srgbClr val="000000"/>
                        </a:solidFill>
                        <a:effectLst/>
                        <a:latin typeface="Calibri" panose="020F0502020204030204" pitchFamily="34" charset="0"/>
                      </a:endParaRPr>
                    </a:p>
                  </a:txBody>
                  <a:tcPr marL="6778" marR="6778" marT="6778" marB="0"/>
                </a:tc>
                <a:tc>
                  <a:txBody>
                    <a:bodyPr/>
                    <a:lstStyle/>
                    <a:p>
                      <a:pPr algn="l" fontAlgn="t"/>
                      <a:r>
                        <a:rPr lang="de-DE" sz="1200" u="none" strike="noStrike">
                          <a:effectLst/>
                        </a:rPr>
                        <a:t>Die Anwendung ist auf einem Android Device ausführbar</a:t>
                      </a:r>
                      <a:endParaRPr lang="de-DE" sz="1200" b="0" i="0" u="none" strike="noStrike">
                        <a:solidFill>
                          <a:srgbClr val="000000"/>
                        </a:solidFill>
                        <a:effectLst/>
                        <a:latin typeface="Calibri" panose="020F0502020204030204" pitchFamily="34" charset="0"/>
                      </a:endParaRPr>
                    </a:p>
                  </a:txBody>
                  <a:tcPr marL="6778" marR="6778" marT="6778" marB="0"/>
                </a:tc>
                <a:extLst>
                  <a:ext uri="{0D108BD9-81ED-4DB2-BD59-A6C34878D82A}">
                    <a16:rowId xmlns:a16="http://schemas.microsoft.com/office/drawing/2014/main" val="3163604922"/>
                  </a:ext>
                </a:extLst>
              </a:tr>
              <a:tr h="625386">
                <a:tc>
                  <a:txBody>
                    <a:bodyPr/>
                    <a:lstStyle/>
                    <a:p>
                      <a:pPr algn="l" fontAlgn="t"/>
                      <a:r>
                        <a:rPr lang="de-DE" sz="1200" u="none" strike="noStrike">
                          <a:effectLst/>
                        </a:rPr>
                        <a:t>Ein 3D Objekt lässt sich einfügen</a:t>
                      </a:r>
                      <a:endParaRPr lang="de-DE" sz="1200" b="0" i="0" u="none" strike="noStrike">
                        <a:solidFill>
                          <a:srgbClr val="000000"/>
                        </a:solidFill>
                        <a:effectLst/>
                        <a:latin typeface="Calibri" panose="020F0502020204030204" pitchFamily="34" charset="0"/>
                      </a:endParaRPr>
                    </a:p>
                  </a:txBody>
                  <a:tcPr marL="6778" marR="6778" marT="6778" marB="0"/>
                </a:tc>
                <a:tc>
                  <a:txBody>
                    <a:bodyPr/>
                    <a:lstStyle/>
                    <a:p>
                      <a:pPr algn="l" fontAlgn="t"/>
                      <a:r>
                        <a:rPr lang="de-DE" sz="1200" u="none" strike="noStrike" dirty="0">
                          <a:effectLst/>
                        </a:rPr>
                        <a:t>Ein 3D Objekt lässt sich einfügen</a:t>
                      </a:r>
                      <a:endParaRPr lang="de-DE" sz="1200" b="0" i="0" u="none" strike="noStrike" dirty="0">
                        <a:solidFill>
                          <a:srgbClr val="000000"/>
                        </a:solidFill>
                        <a:effectLst/>
                        <a:latin typeface="Calibri" panose="020F0502020204030204" pitchFamily="34" charset="0"/>
                      </a:endParaRPr>
                    </a:p>
                  </a:txBody>
                  <a:tcPr marL="6778" marR="6778" marT="6778" marB="0"/>
                </a:tc>
                <a:tc>
                  <a:txBody>
                    <a:bodyPr/>
                    <a:lstStyle/>
                    <a:p>
                      <a:pPr algn="l" fontAlgn="t"/>
                      <a:r>
                        <a:rPr lang="de-DE" sz="1200" u="none" strike="noStrike">
                          <a:effectLst/>
                        </a:rPr>
                        <a:t>Ein 3D Objekt lässt sich einfügen</a:t>
                      </a:r>
                      <a:endParaRPr lang="de-DE" sz="1200" b="0" i="0" u="none" strike="noStrike">
                        <a:solidFill>
                          <a:srgbClr val="000000"/>
                        </a:solidFill>
                        <a:effectLst/>
                        <a:latin typeface="Calibri" panose="020F0502020204030204" pitchFamily="34" charset="0"/>
                      </a:endParaRPr>
                    </a:p>
                  </a:txBody>
                  <a:tcPr marL="6778" marR="6778" marT="6778" marB="0"/>
                </a:tc>
                <a:extLst>
                  <a:ext uri="{0D108BD9-81ED-4DB2-BD59-A6C34878D82A}">
                    <a16:rowId xmlns:a16="http://schemas.microsoft.com/office/drawing/2014/main" val="2405819125"/>
                  </a:ext>
                </a:extLst>
              </a:tr>
              <a:tr h="625386">
                <a:tc>
                  <a:txBody>
                    <a:bodyPr/>
                    <a:lstStyle/>
                    <a:p>
                      <a:pPr algn="l" fontAlgn="t"/>
                      <a:r>
                        <a:rPr lang="de-DE" sz="1200" u="none" strike="noStrike">
                          <a:effectLst/>
                        </a:rPr>
                        <a:t>Eine Kamera lässt sich bewegen</a:t>
                      </a:r>
                      <a:endParaRPr lang="de-DE" sz="1200" b="0" i="0" u="none" strike="noStrike">
                        <a:solidFill>
                          <a:srgbClr val="000000"/>
                        </a:solidFill>
                        <a:effectLst/>
                        <a:latin typeface="Calibri" panose="020F0502020204030204" pitchFamily="34" charset="0"/>
                      </a:endParaRPr>
                    </a:p>
                  </a:txBody>
                  <a:tcPr marL="6778" marR="6778" marT="6778" marB="0"/>
                </a:tc>
                <a:tc>
                  <a:txBody>
                    <a:bodyPr/>
                    <a:lstStyle/>
                    <a:p>
                      <a:pPr algn="l" fontAlgn="t"/>
                      <a:r>
                        <a:rPr lang="de-DE" sz="1200" u="none" strike="noStrike" dirty="0">
                          <a:effectLst/>
                        </a:rPr>
                        <a:t>Eine Kamera lässt sich bewegen</a:t>
                      </a:r>
                      <a:endParaRPr lang="de-DE" sz="1200" b="0" i="0" u="none" strike="noStrike" dirty="0">
                        <a:solidFill>
                          <a:srgbClr val="000000"/>
                        </a:solidFill>
                        <a:effectLst/>
                        <a:latin typeface="Calibri" panose="020F0502020204030204" pitchFamily="34" charset="0"/>
                      </a:endParaRPr>
                    </a:p>
                  </a:txBody>
                  <a:tcPr marL="6778" marR="6778" marT="6778" marB="0"/>
                </a:tc>
                <a:tc>
                  <a:txBody>
                    <a:bodyPr/>
                    <a:lstStyle/>
                    <a:p>
                      <a:pPr algn="l" fontAlgn="t"/>
                      <a:r>
                        <a:rPr lang="de-DE" sz="1200" u="none" strike="noStrike">
                          <a:effectLst/>
                        </a:rPr>
                        <a:t>Eine Kamera lässt sich bewegen</a:t>
                      </a:r>
                      <a:endParaRPr lang="de-DE" sz="1200" b="0" i="0" u="none" strike="noStrike">
                        <a:solidFill>
                          <a:srgbClr val="000000"/>
                        </a:solidFill>
                        <a:effectLst/>
                        <a:latin typeface="Calibri" panose="020F0502020204030204" pitchFamily="34" charset="0"/>
                      </a:endParaRPr>
                    </a:p>
                  </a:txBody>
                  <a:tcPr marL="6778" marR="6778" marT="6778" marB="0"/>
                </a:tc>
                <a:extLst>
                  <a:ext uri="{0D108BD9-81ED-4DB2-BD59-A6C34878D82A}">
                    <a16:rowId xmlns:a16="http://schemas.microsoft.com/office/drawing/2014/main" val="2113622247"/>
                  </a:ext>
                </a:extLst>
              </a:tr>
              <a:tr h="625386">
                <a:tc>
                  <a:txBody>
                    <a:bodyPr/>
                    <a:lstStyle/>
                    <a:p>
                      <a:pPr algn="l" fontAlgn="t"/>
                      <a:r>
                        <a:rPr lang="de-DE" sz="1200" u="none" strike="noStrike">
                          <a:effectLst/>
                        </a:rPr>
                        <a:t>Das Arbeiten mit Flutter hatte ein angemessenes Tempo</a:t>
                      </a:r>
                      <a:endParaRPr lang="de-DE" sz="1200" b="0" i="0" u="none" strike="noStrike">
                        <a:solidFill>
                          <a:srgbClr val="000000"/>
                        </a:solidFill>
                        <a:effectLst/>
                        <a:latin typeface="Calibri" panose="020F0502020204030204" pitchFamily="34" charset="0"/>
                      </a:endParaRPr>
                    </a:p>
                  </a:txBody>
                  <a:tcPr marL="6778" marR="6778" marT="6778" marB="0"/>
                </a:tc>
                <a:tc>
                  <a:txBody>
                    <a:bodyPr/>
                    <a:lstStyle/>
                    <a:p>
                      <a:pPr algn="l" fontAlgn="t"/>
                      <a:r>
                        <a:rPr lang="de-DE" sz="1200" u="none" strike="noStrike" dirty="0">
                          <a:effectLst/>
                        </a:rPr>
                        <a:t>Das Arbeiten mit Three.JS hatte ein angemessenes Tempo</a:t>
                      </a:r>
                      <a:endParaRPr lang="de-DE" sz="1200" b="0" i="0" u="none" strike="noStrike" dirty="0">
                        <a:solidFill>
                          <a:srgbClr val="000000"/>
                        </a:solidFill>
                        <a:effectLst/>
                        <a:latin typeface="Calibri" panose="020F0502020204030204" pitchFamily="34" charset="0"/>
                      </a:endParaRPr>
                    </a:p>
                  </a:txBody>
                  <a:tcPr marL="6778" marR="6778" marT="6778" marB="0"/>
                </a:tc>
                <a:tc>
                  <a:txBody>
                    <a:bodyPr/>
                    <a:lstStyle/>
                    <a:p>
                      <a:pPr algn="l" fontAlgn="t"/>
                      <a:r>
                        <a:rPr lang="de-DE" sz="1200" u="none" strike="noStrike">
                          <a:effectLst/>
                        </a:rPr>
                        <a:t>Das Arbeiten mit Unity hatte ein angemessenes Tempo</a:t>
                      </a:r>
                      <a:endParaRPr lang="de-DE" sz="1200" b="0" i="0" u="none" strike="noStrike">
                        <a:solidFill>
                          <a:srgbClr val="000000"/>
                        </a:solidFill>
                        <a:effectLst/>
                        <a:latin typeface="Calibri" panose="020F0502020204030204" pitchFamily="34" charset="0"/>
                      </a:endParaRPr>
                    </a:p>
                  </a:txBody>
                  <a:tcPr marL="6778" marR="6778" marT="6778" marB="0"/>
                </a:tc>
                <a:extLst>
                  <a:ext uri="{0D108BD9-81ED-4DB2-BD59-A6C34878D82A}">
                    <a16:rowId xmlns:a16="http://schemas.microsoft.com/office/drawing/2014/main" val="655395461"/>
                  </a:ext>
                </a:extLst>
              </a:tr>
              <a:tr h="594117">
                <a:tc>
                  <a:txBody>
                    <a:bodyPr/>
                    <a:lstStyle/>
                    <a:p>
                      <a:pPr algn="l" fontAlgn="t"/>
                      <a:r>
                        <a:rPr lang="de-DE" sz="1200" u="none" strike="noStrike">
                          <a:effectLst/>
                        </a:rPr>
                        <a:t>Die Anwendung ist auf einem IOS Device ausführbar</a:t>
                      </a:r>
                      <a:endParaRPr lang="de-DE" sz="1200" b="0" i="0" u="none" strike="noStrike">
                        <a:solidFill>
                          <a:srgbClr val="000000"/>
                        </a:solidFill>
                        <a:effectLst/>
                        <a:latin typeface="Calibri" panose="020F0502020204030204" pitchFamily="34" charset="0"/>
                      </a:endParaRPr>
                    </a:p>
                  </a:txBody>
                  <a:tcPr marL="6778" marR="6778" marT="6778" marB="0"/>
                </a:tc>
                <a:tc>
                  <a:txBody>
                    <a:bodyPr/>
                    <a:lstStyle/>
                    <a:p>
                      <a:pPr algn="l" fontAlgn="b"/>
                      <a:endParaRPr lang="de-DE" sz="1200" b="0" i="0" u="none" strike="noStrike">
                        <a:solidFill>
                          <a:srgbClr val="000000"/>
                        </a:solidFill>
                        <a:effectLst/>
                        <a:latin typeface="Calibri" panose="020F0502020204030204" pitchFamily="34" charset="0"/>
                      </a:endParaRPr>
                    </a:p>
                  </a:txBody>
                  <a:tcPr marL="6778" marR="6778" marT="6778" marB="0" anchor="b"/>
                </a:tc>
                <a:tc>
                  <a:txBody>
                    <a:bodyPr/>
                    <a:lstStyle/>
                    <a:p>
                      <a:pPr algn="l" fontAlgn="b"/>
                      <a:endParaRPr lang="de-DE" sz="1200" b="0" i="0" u="none" strike="noStrike">
                        <a:solidFill>
                          <a:srgbClr val="000000"/>
                        </a:solidFill>
                        <a:effectLst/>
                        <a:latin typeface="Calibri" panose="020F0502020204030204" pitchFamily="34" charset="0"/>
                      </a:endParaRPr>
                    </a:p>
                  </a:txBody>
                  <a:tcPr marL="6778" marR="6778" marT="6778" marB="0" anchor="b"/>
                </a:tc>
                <a:extLst>
                  <a:ext uri="{0D108BD9-81ED-4DB2-BD59-A6C34878D82A}">
                    <a16:rowId xmlns:a16="http://schemas.microsoft.com/office/drawing/2014/main" val="879924811"/>
                  </a:ext>
                </a:extLst>
              </a:tr>
              <a:tr h="656655">
                <a:tc>
                  <a:txBody>
                    <a:bodyPr/>
                    <a:lstStyle/>
                    <a:p>
                      <a:pPr algn="l" fontAlgn="t"/>
                      <a:r>
                        <a:rPr lang="de-DE" sz="1200" u="none" strike="noStrike">
                          <a:effectLst/>
                        </a:rPr>
                        <a:t>Die Anwendung ist auf einem Android Device ausführbar</a:t>
                      </a:r>
                      <a:endParaRPr lang="de-DE" sz="1200" b="0" i="0" u="none" strike="noStrike">
                        <a:solidFill>
                          <a:srgbClr val="000000"/>
                        </a:solidFill>
                        <a:effectLst/>
                        <a:latin typeface="Calibri" panose="020F0502020204030204" pitchFamily="34" charset="0"/>
                      </a:endParaRPr>
                    </a:p>
                  </a:txBody>
                  <a:tcPr marL="6778" marR="6778" marT="6778" marB="0"/>
                </a:tc>
                <a:tc>
                  <a:txBody>
                    <a:bodyPr/>
                    <a:lstStyle/>
                    <a:p>
                      <a:pPr algn="l" fontAlgn="b"/>
                      <a:endParaRPr lang="de-DE" sz="1200" b="0" i="0" u="none" strike="noStrike">
                        <a:solidFill>
                          <a:srgbClr val="000000"/>
                        </a:solidFill>
                        <a:effectLst/>
                        <a:latin typeface="Calibri" panose="020F0502020204030204" pitchFamily="34" charset="0"/>
                      </a:endParaRPr>
                    </a:p>
                  </a:txBody>
                  <a:tcPr marL="6778" marR="6778" marT="6778" marB="0" anchor="b"/>
                </a:tc>
                <a:tc>
                  <a:txBody>
                    <a:bodyPr/>
                    <a:lstStyle/>
                    <a:p>
                      <a:pPr algn="l" fontAlgn="b"/>
                      <a:endParaRPr lang="de-DE" sz="1200" b="0" i="0" u="none" strike="noStrike">
                        <a:solidFill>
                          <a:srgbClr val="000000"/>
                        </a:solidFill>
                        <a:effectLst/>
                        <a:latin typeface="Calibri" panose="020F0502020204030204" pitchFamily="34" charset="0"/>
                      </a:endParaRPr>
                    </a:p>
                  </a:txBody>
                  <a:tcPr marL="6778" marR="6778" marT="6778" marB="0" anchor="b"/>
                </a:tc>
                <a:extLst>
                  <a:ext uri="{0D108BD9-81ED-4DB2-BD59-A6C34878D82A}">
                    <a16:rowId xmlns:a16="http://schemas.microsoft.com/office/drawing/2014/main" val="3148187283"/>
                  </a:ext>
                </a:extLst>
              </a:tr>
              <a:tr h="641020">
                <a:tc>
                  <a:txBody>
                    <a:bodyPr/>
                    <a:lstStyle/>
                    <a:p>
                      <a:pPr algn="l" fontAlgn="t"/>
                      <a:r>
                        <a:rPr lang="de-DE" sz="1200" u="none" strike="noStrike">
                          <a:effectLst/>
                        </a:rPr>
                        <a:t>Eine Kamera lässt sich auf allen getesteten Devices bewegen</a:t>
                      </a:r>
                      <a:endParaRPr lang="de-DE" sz="1200" b="0" i="0" u="none" strike="noStrike">
                        <a:solidFill>
                          <a:srgbClr val="000000"/>
                        </a:solidFill>
                        <a:effectLst/>
                        <a:latin typeface="Calibri" panose="020F0502020204030204" pitchFamily="34" charset="0"/>
                      </a:endParaRPr>
                    </a:p>
                  </a:txBody>
                  <a:tcPr marL="6778" marR="6778" marT="6778" marB="0"/>
                </a:tc>
                <a:tc>
                  <a:txBody>
                    <a:bodyPr/>
                    <a:lstStyle/>
                    <a:p>
                      <a:pPr algn="l" fontAlgn="b"/>
                      <a:endParaRPr lang="de-DE" sz="1200" b="0" i="0" u="none" strike="noStrike">
                        <a:solidFill>
                          <a:srgbClr val="000000"/>
                        </a:solidFill>
                        <a:effectLst/>
                        <a:latin typeface="Calibri" panose="020F0502020204030204" pitchFamily="34" charset="0"/>
                      </a:endParaRPr>
                    </a:p>
                  </a:txBody>
                  <a:tcPr marL="6778" marR="6778" marT="6778" marB="0" anchor="b"/>
                </a:tc>
                <a:tc>
                  <a:txBody>
                    <a:bodyPr/>
                    <a:lstStyle/>
                    <a:p>
                      <a:pPr algn="l" fontAlgn="b"/>
                      <a:endParaRPr lang="de-DE" sz="1200" b="0" i="0" u="none" strike="noStrike" dirty="0">
                        <a:solidFill>
                          <a:srgbClr val="000000"/>
                        </a:solidFill>
                        <a:effectLst/>
                        <a:latin typeface="Calibri" panose="020F0502020204030204" pitchFamily="34" charset="0"/>
                      </a:endParaRPr>
                    </a:p>
                  </a:txBody>
                  <a:tcPr marL="6778" marR="6778" marT="6778" marB="0" anchor="b"/>
                </a:tc>
                <a:extLst>
                  <a:ext uri="{0D108BD9-81ED-4DB2-BD59-A6C34878D82A}">
                    <a16:rowId xmlns:a16="http://schemas.microsoft.com/office/drawing/2014/main" val="1663844706"/>
                  </a:ext>
                </a:extLst>
              </a:tr>
            </a:tbl>
          </a:graphicData>
        </a:graphic>
      </p:graphicFrame>
      <p:sp>
        <p:nvSpPr>
          <p:cNvPr id="3" name="Textfeld 2">
            <a:extLst>
              <a:ext uri="{FF2B5EF4-FFF2-40B4-BE49-F238E27FC236}">
                <a16:creationId xmlns:a16="http://schemas.microsoft.com/office/drawing/2014/main" id="{17331BAD-ABED-13E1-1C73-2FC5F5B19DB3}"/>
              </a:ext>
            </a:extLst>
          </p:cNvPr>
          <p:cNvSpPr txBox="1"/>
          <p:nvPr/>
        </p:nvSpPr>
        <p:spPr>
          <a:xfrm>
            <a:off x="1171359" y="2576215"/>
            <a:ext cx="4348594" cy="1938992"/>
          </a:xfrm>
          <a:prstGeom prst="rect">
            <a:avLst/>
          </a:prstGeom>
          <a:noFill/>
        </p:spPr>
        <p:txBody>
          <a:bodyPr wrap="square" rtlCol="0">
            <a:spAutoFit/>
          </a:bodyPr>
          <a:lstStyle/>
          <a:p>
            <a:r>
              <a:rPr lang="de-DE" sz="1700" dirty="0">
                <a:latin typeface="PT Sans" panose="020B0503020203020204" pitchFamily="34" charset="0"/>
              </a:rPr>
              <a:t>Neue Erfolgskriterien der PoCs:</a:t>
            </a:r>
          </a:p>
          <a:p>
            <a:endParaRPr lang="de-DE" sz="1700" dirty="0">
              <a:latin typeface="PT Sans" panose="020B0503020203020204" pitchFamily="34" charset="0"/>
            </a:endParaRPr>
          </a:p>
          <a:p>
            <a:pPr marL="285750" indent="-285750">
              <a:buFont typeface="Arial" panose="020B0604020202020204" pitchFamily="34" charset="0"/>
              <a:buChar char="•"/>
            </a:pPr>
            <a:r>
              <a:rPr lang="de-DE" sz="1700" dirty="0">
                <a:latin typeface="PT Sans" panose="020B0503020203020204" pitchFamily="34" charset="0"/>
              </a:rPr>
              <a:t>Sind vereinheitlicht </a:t>
            </a:r>
          </a:p>
          <a:p>
            <a:pPr marL="285750" indent="-285750">
              <a:buFont typeface="Arial" panose="020B0604020202020204" pitchFamily="34" charset="0"/>
              <a:buChar char="•"/>
            </a:pPr>
            <a:r>
              <a:rPr lang="de-DE" sz="1700" dirty="0">
                <a:latin typeface="PT Sans" panose="020B0503020203020204" pitchFamily="34" charset="0"/>
              </a:rPr>
              <a:t>Berücksichtigen die Plattform </a:t>
            </a:r>
          </a:p>
          <a:p>
            <a:pPr marL="285750" indent="-285750">
              <a:buFont typeface="Arial" panose="020B0604020202020204" pitchFamily="34" charset="0"/>
              <a:buChar char="•"/>
            </a:pPr>
            <a:r>
              <a:rPr lang="de-DE" sz="1700" dirty="0">
                <a:latin typeface="PT Sans" panose="020B0503020203020204" pitchFamily="34" charset="0"/>
              </a:rPr>
              <a:t>Haben klare Fail und Exit- Kriterien bekommen</a:t>
            </a:r>
          </a:p>
          <a:p>
            <a:endParaRPr lang="de-DE" dirty="0"/>
          </a:p>
        </p:txBody>
      </p:sp>
    </p:spTree>
    <p:extLst>
      <p:ext uri="{BB962C8B-B14F-4D97-AF65-F5344CB8AC3E}">
        <p14:creationId xmlns:p14="http://schemas.microsoft.com/office/powerpoint/2010/main" val="41434723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2704266" cy="3231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nchor="ctr">
            <a:spAutoFit/>
          </a:bodyPr>
          <a:lstStyle>
            <a:lvl1pPr algn="l">
              <a:defRPr sz="2100" b="0">
                <a:latin typeface="Roboto Slab Bold"/>
                <a:ea typeface="Roboto Slab Bold"/>
                <a:cs typeface="Roboto Slab Bold"/>
                <a:sym typeface="Roboto Slab Bold"/>
              </a:defRPr>
            </a:lvl1pPr>
          </a:lstStyle>
          <a:p>
            <a:r>
              <a:rPr lang="de-DE" b="1" dirty="0"/>
              <a:t>Auswertung - Flutter</a:t>
            </a:r>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pic>
        <p:nvPicPr>
          <p:cNvPr id="8" name="Grafik 7">
            <a:extLst>
              <a:ext uri="{FF2B5EF4-FFF2-40B4-BE49-F238E27FC236}">
                <a16:creationId xmlns:a16="http://schemas.microsoft.com/office/drawing/2014/main" id="{514034D6-83C6-F6F5-161E-802C4BFF9DFA}"/>
              </a:ext>
            </a:extLst>
          </p:cNvPr>
          <p:cNvPicPr>
            <a:picLocks noChangeAspect="1"/>
          </p:cNvPicPr>
          <p:nvPr/>
        </p:nvPicPr>
        <p:blipFill>
          <a:blip r:embed="rId3"/>
          <a:stretch>
            <a:fillRect/>
          </a:stretch>
        </p:blipFill>
        <p:spPr>
          <a:xfrm>
            <a:off x="5592931" y="1042955"/>
            <a:ext cx="6246813" cy="5572157"/>
          </a:xfrm>
          <a:prstGeom prst="rect">
            <a:avLst/>
          </a:prstGeom>
        </p:spPr>
      </p:pic>
      <p:sp>
        <p:nvSpPr>
          <p:cNvPr id="9" name="Textfeld 8">
            <a:extLst>
              <a:ext uri="{FF2B5EF4-FFF2-40B4-BE49-F238E27FC236}">
                <a16:creationId xmlns:a16="http://schemas.microsoft.com/office/drawing/2014/main" id="{EE1D3AD7-493C-9203-39B4-CEDB7F92C71D}"/>
              </a:ext>
            </a:extLst>
          </p:cNvPr>
          <p:cNvSpPr txBox="1"/>
          <p:nvPr/>
        </p:nvSpPr>
        <p:spPr>
          <a:xfrm>
            <a:off x="860941" y="2212207"/>
            <a:ext cx="4547473" cy="3139321"/>
          </a:xfrm>
          <a:prstGeom prst="rect">
            <a:avLst/>
          </a:prstGeom>
          <a:noFill/>
        </p:spPr>
        <p:txBody>
          <a:bodyPr wrap="square" rtlCol="0">
            <a:spAutoFit/>
          </a:bodyPr>
          <a:lstStyle/>
          <a:p>
            <a:pPr marL="285750" indent="-285750">
              <a:buFont typeface="Arial" panose="020B0604020202020204" pitchFamily="34" charset="0"/>
              <a:buChar char="•"/>
            </a:pPr>
            <a:r>
              <a:rPr lang="de-DE" dirty="0"/>
              <a:t>Einrichtung hat sehr lange gedauert</a:t>
            </a:r>
          </a:p>
          <a:p>
            <a:pPr marL="285750" indent="-285750">
              <a:buFont typeface="Arial" panose="020B0604020202020204" pitchFamily="34" charset="0"/>
              <a:buChar char="•"/>
            </a:pPr>
            <a:r>
              <a:rPr lang="de-DE" dirty="0"/>
              <a:t>Nutzung und Programmierung der Kamera unklar</a:t>
            </a:r>
          </a:p>
          <a:p>
            <a:pPr marL="285750" indent="-285750">
              <a:buFont typeface="Arial" panose="020B0604020202020204" pitchFamily="34" charset="0"/>
              <a:buChar char="•"/>
            </a:pPr>
            <a:r>
              <a:rPr lang="de-DE" dirty="0"/>
              <a:t>IOS Geräte für uns nicht Testbar</a:t>
            </a:r>
          </a:p>
          <a:p>
            <a:pPr marL="285750" indent="-285750">
              <a:buFont typeface="Arial" panose="020B0604020202020204" pitchFamily="34" charset="0"/>
              <a:buChar char="•"/>
            </a:pPr>
            <a:r>
              <a:rPr lang="de-DE" dirty="0"/>
              <a:t>Trotz Dokumentation sehr schwierige Programmierung mit Dart</a:t>
            </a:r>
          </a:p>
          <a:p>
            <a:endParaRPr lang="de-DE" dirty="0"/>
          </a:p>
          <a:p>
            <a:pPr marL="285750" indent="-285750">
              <a:buFont typeface="Wingdings" panose="05000000000000000000" pitchFamily="2" charset="2"/>
              <a:buChar char="à"/>
            </a:pPr>
            <a:r>
              <a:rPr lang="de-DE" dirty="0">
                <a:sym typeface="Wingdings" panose="05000000000000000000" pitchFamily="2" charset="2"/>
              </a:rPr>
              <a:t>Nur ein Kriterium wird klar erfüllt, der PoC/Rapid Prototype mit Flutter war NICHT erfolgreich</a:t>
            </a:r>
            <a:endParaRPr lang="de-DE" dirty="0"/>
          </a:p>
          <a:p>
            <a:pPr marL="285750" indent="-285750">
              <a:buFont typeface="Arial" panose="020B0604020202020204" pitchFamily="34" charset="0"/>
              <a:buChar char="•"/>
            </a:pPr>
            <a:endParaRPr lang="de-DE" dirty="0"/>
          </a:p>
        </p:txBody>
      </p:sp>
    </p:spTree>
    <p:extLst>
      <p:ext uri="{BB962C8B-B14F-4D97-AF65-F5344CB8AC3E}">
        <p14:creationId xmlns:p14="http://schemas.microsoft.com/office/powerpoint/2010/main" val="15050384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2943113" cy="3231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nchor="ctr">
            <a:spAutoFit/>
          </a:bodyPr>
          <a:lstStyle>
            <a:lvl1pPr algn="l">
              <a:defRPr sz="2100" b="0">
                <a:latin typeface="Roboto Slab Bold"/>
                <a:ea typeface="Roboto Slab Bold"/>
                <a:cs typeface="Roboto Slab Bold"/>
                <a:sym typeface="Roboto Slab Bold"/>
              </a:defRPr>
            </a:lvl1pPr>
          </a:lstStyle>
          <a:p>
            <a:r>
              <a:rPr lang="de-DE" b="1" dirty="0"/>
              <a:t>Auswertung – Three.js</a:t>
            </a:r>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9" name="Textfeld 8">
            <a:extLst>
              <a:ext uri="{FF2B5EF4-FFF2-40B4-BE49-F238E27FC236}">
                <a16:creationId xmlns:a16="http://schemas.microsoft.com/office/drawing/2014/main" id="{EE1D3AD7-493C-9203-39B4-CEDB7F92C71D}"/>
              </a:ext>
            </a:extLst>
          </p:cNvPr>
          <p:cNvSpPr txBox="1"/>
          <p:nvPr/>
        </p:nvSpPr>
        <p:spPr>
          <a:xfrm>
            <a:off x="860941" y="2212207"/>
            <a:ext cx="4547473" cy="2308324"/>
          </a:xfrm>
          <a:prstGeom prst="rect">
            <a:avLst/>
          </a:prstGeom>
          <a:noFill/>
        </p:spPr>
        <p:txBody>
          <a:bodyPr wrap="square" rtlCol="0">
            <a:spAutoFit/>
          </a:bodyPr>
          <a:lstStyle/>
          <a:p>
            <a:pPr marL="285750" indent="-285750">
              <a:buFont typeface="Arial" panose="020B0604020202020204" pitchFamily="34" charset="0"/>
              <a:buChar char="•"/>
            </a:pPr>
            <a:r>
              <a:rPr lang="de-DE" dirty="0"/>
              <a:t>Einrichtung war problemlos und sehr kurz</a:t>
            </a:r>
          </a:p>
          <a:p>
            <a:pPr marL="285750" indent="-285750">
              <a:buFont typeface="Arial" panose="020B0604020202020204" pitchFamily="34" charset="0"/>
              <a:buChar char="•"/>
            </a:pPr>
            <a:r>
              <a:rPr lang="de-DE" dirty="0"/>
              <a:t>JavaScript ist gut Dokumentiert und bereits etabliert</a:t>
            </a:r>
          </a:p>
          <a:p>
            <a:endParaRPr lang="de-DE" dirty="0"/>
          </a:p>
          <a:p>
            <a:pPr marL="285750" indent="-285750">
              <a:buFont typeface="Wingdings" panose="05000000000000000000" pitchFamily="2" charset="2"/>
              <a:buChar char="à"/>
            </a:pPr>
            <a:r>
              <a:rPr lang="de-DE" dirty="0">
                <a:sym typeface="Wingdings" panose="05000000000000000000" pitchFamily="2" charset="2"/>
              </a:rPr>
              <a:t>Alle Kriterien werden klar erfüllt, der PoC/Rapid Prototype mit Three.js war erfolgreich</a:t>
            </a:r>
            <a:endParaRPr lang="de-DE" dirty="0"/>
          </a:p>
          <a:p>
            <a:pPr marL="285750" indent="-285750">
              <a:buFont typeface="Arial" panose="020B0604020202020204" pitchFamily="34" charset="0"/>
              <a:buChar char="•"/>
            </a:pPr>
            <a:endParaRPr lang="de-DE" dirty="0"/>
          </a:p>
        </p:txBody>
      </p:sp>
      <p:pic>
        <p:nvPicPr>
          <p:cNvPr id="3" name="Grafik 2">
            <a:extLst>
              <a:ext uri="{FF2B5EF4-FFF2-40B4-BE49-F238E27FC236}">
                <a16:creationId xmlns:a16="http://schemas.microsoft.com/office/drawing/2014/main" id="{DC156C4C-108A-E6C5-FC90-5F39DF91FFF8}"/>
              </a:ext>
            </a:extLst>
          </p:cNvPr>
          <p:cNvPicPr>
            <a:picLocks noChangeAspect="1"/>
          </p:cNvPicPr>
          <p:nvPr/>
        </p:nvPicPr>
        <p:blipFill>
          <a:blip r:embed="rId3"/>
          <a:stretch>
            <a:fillRect/>
          </a:stretch>
        </p:blipFill>
        <p:spPr>
          <a:xfrm>
            <a:off x="5482500" y="1467149"/>
            <a:ext cx="6420602" cy="3884380"/>
          </a:xfrm>
          <a:prstGeom prst="rect">
            <a:avLst/>
          </a:prstGeom>
        </p:spPr>
      </p:pic>
    </p:spTree>
    <p:extLst>
      <p:ext uri="{BB962C8B-B14F-4D97-AF65-F5344CB8AC3E}">
        <p14:creationId xmlns:p14="http://schemas.microsoft.com/office/powerpoint/2010/main" val="1648315802"/>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4128</Words>
  <Application>Microsoft Office PowerPoint</Application>
  <PresentationFormat>Breitbild</PresentationFormat>
  <Paragraphs>1753</Paragraphs>
  <Slides>46</Slides>
  <Notes>36</Notes>
  <HiddenSlides>0</HiddenSlides>
  <MMClips>0</MMClips>
  <ScaleCrop>false</ScaleCrop>
  <HeadingPairs>
    <vt:vector size="6" baseType="variant">
      <vt:variant>
        <vt:lpstr>Verwendete Schriftarten</vt:lpstr>
      </vt:variant>
      <vt:variant>
        <vt:i4>8</vt:i4>
      </vt:variant>
      <vt:variant>
        <vt:lpstr>Design</vt:lpstr>
      </vt:variant>
      <vt:variant>
        <vt:i4>1</vt:i4>
      </vt:variant>
      <vt:variant>
        <vt:lpstr>Folientitel</vt:lpstr>
      </vt:variant>
      <vt:variant>
        <vt:i4>46</vt:i4>
      </vt:variant>
    </vt:vector>
  </HeadingPairs>
  <TitlesOfParts>
    <vt:vector size="55" baseType="lpstr">
      <vt:lpstr>Arial</vt:lpstr>
      <vt:lpstr>Calibri</vt:lpstr>
      <vt:lpstr>Calibri Light</vt:lpstr>
      <vt:lpstr>Copperplate Gothic Bold</vt:lpstr>
      <vt:lpstr>Gill Sans</vt:lpstr>
      <vt:lpstr>PT Sans</vt:lpstr>
      <vt:lpstr>Roboto Slab Bold</vt:lpstr>
      <vt:lpstr>Wingdings</vt:lpstr>
      <vt:lpstr>Office</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Anastasia Chouliaras (achoulia)</dc:creator>
  <cp:lastModifiedBy>Anastasia Chouliaras (achoulia)</cp:lastModifiedBy>
  <cp:revision>39</cp:revision>
  <dcterms:created xsi:type="dcterms:W3CDTF">2022-11-08T10:25:19Z</dcterms:created>
  <dcterms:modified xsi:type="dcterms:W3CDTF">2023-02-13T15:33:04Z</dcterms:modified>
</cp:coreProperties>
</file>